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93467" r:id="rId4"/>
    <p:sldMasterId id="2147494277" r:id="rId5"/>
  </p:sldMasterIdLst>
  <p:notesMasterIdLst>
    <p:notesMasterId r:id="rId18"/>
  </p:notesMasterIdLst>
  <p:handoutMasterIdLst>
    <p:handoutMasterId r:id="rId19"/>
  </p:handoutMasterIdLst>
  <p:sldIdLst>
    <p:sldId id="260" r:id="rId6"/>
    <p:sldId id="720" r:id="rId7"/>
    <p:sldId id="712" r:id="rId8"/>
    <p:sldId id="294" r:id="rId9"/>
    <p:sldId id="722" r:id="rId10"/>
    <p:sldId id="724" r:id="rId11"/>
    <p:sldId id="725" r:id="rId12"/>
    <p:sldId id="726" r:id="rId13"/>
    <p:sldId id="727" r:id="rId14"/>
    <p:sldId id="723" r:id="rId15"/>
    <p:sldId id="713" r:id="rId16"/>
    <p:sldId id="728" r:id="rId17"/>
  </p:sldIdLst>
  <p:sldSz cx="9144000" cy="6858000" type="screen4x3"/>
  <p:notesSz cx="7010400" cy="9296400"/>
  <p:defaultTextStyle>
    <a:defPPr>
      <a:defRPr lang="en-US"/>
    </a:defPPr>
    <a:lvl1pPr algn="l" defTabSz="457200"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defTabSz="457200"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defTabSz="457200"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defTabSz="457200"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defTabSz="457200"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4032">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386"/>
    <a:srgbClr val="55BAB7"/>
    <a:srgbClr val="00385E"/>
    <a:srgbClr val="C4E3E1"/>
    <a:srgbClr val="C0D1E2"/>
    <a:srgbClr val="0083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79" autoAdjust="0"/>
    <p:restoredTop sz="94595" autoAdjust="0"/>
  </p:normalViewPr>
  <p:slideViewPr>
    <p:cSldViewPr snapToGrid="0" snapToObjects="1">
      <p:cViewPr varScale="1">
        <p:scale>
          <a:sx n="75" d="100"/>
          <a:sy n="75" d="100"/>
        </p:scale>
        <p:origin x="1632" y="43"/>
      </p:cViewPr>
      <p:guideLst>
        <p:guide orient="horz" pos="4032"/>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49" d="100"/>
        <a:sy n="149" d="100"/>
      </p:scale>
      <p:origin x="0" y="0"/>
    </p:cViewPr>
  </p:sorterViewPr>
  <p:notesViewPr>
    <p:cSldViewPr snapToGrid="0" snapToObjects="1">
      <p:cViewPr varScale="1">
        <p:scale>
          <a:sx n="78" d="100"/>
          <a:sy n="78" d="100"/>
        </p:scale>
        <p:origin x="-2034" y="-102"/>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eaLnBrk="1" fontAlgn="auto" hangingPunct="1">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3A93900B-E395-43E7-8304-29909643870B}" type="datetimeFigureOut">
              <a:rPr lang="en-US"/>
              <a:pPr>
                <a:defRPr/>
              </a:pPr>
              <a:t>4/23/2026</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cs typeface="+mn-cs"/>
              </a:defRPr>
            </a:lvl1pPr>
          </a:lstStyle>
          <a:p>
            <a:pPr>
              <a:defRPr/>
            </a:pPr>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B99E6681-5ED2-4276-ADE9-96EBF7D37320}" type="slidenum">
              <a:rPr lang="en-US" altLang="en-US"/>
              <a:pPr>
                <a:defRPr/>
              </a:pPr>
              <a:t>‹#›</a:t>
            </a:fld>
            <a:endParaRPr lang="en-US" altLang="en-US"/>
          </a:p>
        </p:txBody>
      </p:sp>
    </p:spTree>
    <p:extLst>
      <p:ext uri="{BB962C8B-B14F-4D97-AF65-F5344CB8AC3E}">
        <p14:creationId xmlns:p14="http://schemas.microsoft.com/office/powerpoint/2010/main" val="114126856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eaLnBrk="1" fontAlgn="auto" hangingPunct="1">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970338" y="0"/>
            <a:ext cx="3038475" cy="465138"/>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916DEC4A-A848-423D-B6D0-8A125B2D4CA1}" type="datetimeFigureOut">
              <a:rPr lang="en-US"/>
              <a:pPr>
                <a:defRPr/>
              </a:pPr>
              <a:t>4/23/2026</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829675"/>
            <a:ext cx="3038475" cy="465138"/>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BB56BE11-F7D4-4A51-97C7-9E59A26F3BF6}" type="slidenum">
              <a:rPr lang="en-US" altLang="en-US"/>
              <a:pPr>
                <a:defRPr/>
              </a:pPr>
              <a:t>‹#›</a:t>
            </a:fld>
            <a:endParaRPr lang="en-US" altLang="en-US"/>
          </a:p>
        </p:txBody>
      </p:sp>
    </p:spTree>
    <p:extLst>
      <p:ext uri="{BB962C8B-B14F-4D97-AF65-F5344CB8AC3E}">
        <p14:creationId xmlns:p14="http://schemas.microsoft.com/office/powerpoint/2010/main" val="270742532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81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EEEA60B-7622-4EC2-8DF7-099F1D6081DA}" type="slidenum">
              <a:rPr lang="en-US" altLang="en-US" smtClean="0">
                <a:latin typeface="Calibri" panose="020F0502020204030204" pitchFamily="34" charset="0"/>
              </a:rPr>
              <a:pPr/>
              <a:t>1</a:t>
            </a:fld>
            <a:endParaRPr lang="en-US" altLang="en-US">
              <a:latin typeface="Calibri" panose="020F0502020204030204" pitchFamily="34" charset="0"/>
            </a:endParaRPr>
          </a:p>
        </p:txBody>
      </p:sp>
    </p:spTree>
    <p:extLst>
      <p:ext uri="{BB962C8B-B14F-4D97-AF65-F5344CB8AC3E}">
        <p14:creationId xmlns:p14="http://schemas.microsoft.com/office/powerpoint/2010/main" val="13122816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BB56BE11-F7D4-4A51-97C7-9E59A26F3BF6}" type="slidenum">
              <a:rPr lang="en-US" altLang="en-US" smtClean="0"/>
              <a:pPr>
                <a:defRPr/>
              </a:pPr>
              <a:t>11</a:t>
            </a:fld>
            <a:endParaRPr lang="en-US" altLang="en-US"/>
          </a:p>
        </p:txBody>
      </p:sp>
    </p:spTree>
    <p:extLst>
      <p:ext uri="{BB962C8B-B14F-4D97-AF65-F5344CB8AC3E}">
        <p14:creationId xmlns:p14="http://schemas.microsoft.com/office/powerpoint/2010/main" val="35225594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DC08A6-1A06-0923-1C45-4FCC31DB5C1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DABC6B-0C97-56B6-6887-98B6712D81D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449D93B-E78F-8950-2F3D-0BB1EDABA69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D88EE56-EE29-F4D5-2FA3-0D1840679E1D}"/>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2AC51D-6DAA-4455-8EA7-D54B64909A85}"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122391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102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B4AE44D9-16B7-444D-AA66-52C3E69C02E8}"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457200" rtl="0" eaLnBrk="1" fontAlgn="base" latinLnBrk="0" hangingPunct="1">
                <a:lnSpc>
                  <a:spcPct val="100000"/>
                </a:lnSpc>
                <a:spcBef>
                  <a:spcPct val="0"/>
                </a:spcBef>
                <a:spcAft>
                  <a:spcPct val="0"/>
                </a:spcAft>
                <a:buClrTx/>
                <a:buSzTx/>
                <a:buFontTx/>
                <a:buNone/>
                <a:tabLst/>
                <a:defRPr/>
              </a:pPr>
              <a:t>2</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35800312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102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B4AE44D9-16B7-444D-AA66-52C3E69C02E8}" type="slidenum">
              <a:rPr lang="en-US" altLang="en-US" smtClean="0">
                <a:latin typeface="Calibri" panose="020F0502020204030204" pitchFamily="34" charset="0"/>
              </a:rPr>
              <a:pPr/>
              <a:t>3</a:t>
            </a:fld>
            <a:endParaRPr lang="en-US" altLang="en-US">
              <a:latin typeface="Calibri" panose="020F0502020204030204" pitchFamily="34" charset="0"/>
            </a:endParaRPr>
          </a:p>
        </p:txBody>
      </p:sp>
    </p:spTree>
    <p:extLst>
      <p:ext uri="{BB962C8B-B14F-4D97-AF65-F5344CB8AC3E}">
        <p14:creationId xmlns:p14="http://schemas.microsoft.com/office/powerpoint/2010/main" val="35800312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0922CA-A7EC-7C8A-A346-7B0C6428D33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071C7CD-55CB-20E7-1C91-BD788B5C711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62FA374-0B83-489D-3731-BA99114CCC2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7A992DD-D8EF-F975-5854-3D388EE7B22A}"/>
              </a:ext>
            </a:extLst>
          </p:cNvPr>
          <p:cNvSpPr>
            <a:spLocks noGrp="1"/>
          </p:cNvSpPr>
          <p:nvPr>
            <p:ph type="sldNum" sz="quarter" idx="5"/>
          </p:nvPr>
        </p:nvSpPr>
        <p:spPr/>
        <p:txBody>
          <a:bodyPr/>
          <a:lstStyle/>
          <a:p>
            <a:pPr>
              <a:defRPr/>
            </a:pPr>
            <a:fld id="{BB56BE11-F7D4-4A51-97C7-9E59A26F3BF6}" type="slidenum">
              <a:rPr lang="en-US" altLang="en-US" smtClean="0"/>
              <a:pPr>
                <a:defRPr/>
              </a:pPr>
              <a:t>5</a:t>
            </a:fld>
            <a:endParaRPr lang="en-US" altLang="en-US"/>
          </a:p>
        </p:txBody>
      </p:sp>
    </p:spTree>
    <p:extLst>
      <p:ext uri="{BB962C8B-B14F-4D97-AF65-F5344CB8AC3E}">
        <p14:creationId xmlns:p14="http://schemas.microsoft.com/office/powerpoint/2010/main" val="2787338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DB42A6-E15F-C949-29DE-5A702916F30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B513EDF-FB5A-5C2A-0249-35247E1C238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95ED9C2-23BA-43A2-6BCA-11C83012943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0877CA6-E632-5DCF-2B8B-B2DB10204D35}"/>
              </a:ext>
            </a:extLst>
          </p:cNvPr>
          <p:cNvSpPr>
            <a:spLocks noGrp="1"/>
          </p:cNvSpPr>
          <p:nvPr>
            <p:ph type="sldNum" sz="quarter" idx="5"/>
          </p:nvPr>
        </p:nvSpPr>
        <p:spPr/>
        <p:txBody>
          <a:bodyPr/>
          <a:lstStyle/>
          <a:p>
            <a:pPr>
              <a:defRPr/>
            </a:pPr>
            <a:fld id="{BB56BE11-F7D4-4A51-97C7-9E59A26F3BF6}" type="slidenum">
              <a:rPr lang="en-US" altLang="en-US" smtClean="0"/>
              <a:pPr>
                <a:defRPr/>
              </a:pPr>
              <a:t>6</a:t>
            </a:fld>
            <a:endParaRPr lang="en-US" altLang="en-US"/>
          </a:p>
        </p:txBody>
      </p:sp>
    </p:spTree>
    <p:extLst>
      <p:ext uri="{BB962C8B-B14F-4D97-AF65-F5344CB8AC3E}">
        <p14:creationId xmlns:p14="http://schemas.microsoft.com/office/powerpoint/2010/main" val="27462554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C2FF5C-7E35-A85E-5A4E-C1BC098BDA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23CBFEE-5C29-2B41-5F19-DF79368084F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5757634-A992-2917-F237-7B173744F28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D31FA10-BD80-B552-22D5-53AE76DE3CA0}"/>
              </a:ext>
            </a:extLst>
          </p:cNvPr>
          <p:cNvSpPr>
            <a:spLocks noGrp="1"/>
          </p:cNvSpPr>
          <p:nvPr>
            <p:ph type="sldNum" sz="quarter" idx="5"/>
          </p:nvPr>
        </p:nvSpPr>
        <p:spPr/>
        <p:txBody>
          <a:bodyPr/>
          <a:lstStyle/>
          <a:p>
            <a:pPr>
              <a:defRPr/>
            </a:pPr>
            <a:fld id="{BB56BE11-F7D4-4A51-97C7-9E59A26F3BF6}" type="slidenum">
              <a:rPr lang="en-US" altLang="en-US" smtClean="0"/>
              <a:pPr>
                <a:defRPr/>
              </a:pPr>
              <a:t>7</a:t>
            </a:fld>
            <a:endParaRPr lang="en-US" altLang="en-US"/>
          </a:p>
        </p:txBody>
      </p:sp>
    </p:spTree>
    <p:extLst>
      <p:ext uri="{BB962C8B-B14F-4D97-AF65-F5344CB8AC3E}">
        <p14:creationId xmlns:p14="http://schemas.microsoft.com/office/powerpoint/2010/main" val="7381758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16FD52-109D-F4AD-3234-064C6FB408B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2D97BB-49DE-DA99-532B-5ECD5695A3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D9C7A65-D5F1-906E-F32D-6575B191F01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7D18008-B1B5-2685-3AC5-DCCD44D27F45}"/>
              </a:ext>
            </a:extLst>
          </p:cNvPr>
          <p:cNvSpPr>
            <a:spLocks noGrp="1"/>
          </p:cNvSpPr>
          <p:nvPr>
            <p:ph type="sldNum" sz="quarter" idx="5"/>
          </p:nvPr>
        </p:nvSpPr>
        <p:spPr/>
        <p:txBody>
          <a:bodyPr/>
          <a:lstStyle/>
          <a:p>
            <a:pPr>
              <a:defRPr/>
            </a:pPr>
            <a:fld id="{BB56BE11-F7D4-4A51-97C7-9E59A26F3BF6}" type="slidenum">
              <a:rPr lang="en-US" altLang="en-US" smtClean="0"/>
              <a:pPr>
                <a:defRPr/>
              </a:pPr>
              <a:t>8</a:t>
            </a:fld>
            <a:endParaRPr lang="en-US" altLang="en-US"/>
          </a:p>
        </p:txBody>
      </p:sp>
    </p:spTree>
    <p:extLst>
      <p:ext uri="{BB962C8B-B14F-4D97-AF65-F5344CB8AC3E}">
        <p14:creationId xmlns:p14="http://schemas.microsoft.com/office/powerpoint/2010/main" val="38616470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CB1AC9-C76C-AB4A-92CE-184AA1641A5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8A11453-12EE-59D9-977F-F31D01736E7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97C4D0A-9DF5-15F1-D63D-48AD10604D9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64CBC3C-1530-F601-6F30-D311B8588322}"/>
              </a:ext>
            </a:extLst>
          </p:cNvPr>
          <p:cNvSpPr>
            <a:spLocks noGrp="1"/>
          </p:cNvSpPr>
          <p:nvPr>
            <p:ph type="sldNum" sz="quarter" idx="5"/>
          </p:nvPr>
        </p:nvSpPr>
        <p:spPr/>
        <p:txBody>
          <a:bodyPr/>
          <a:lstStyle/>
          <a:p>
            <a:pPr>
              <a:defRPr/>
            </a:pPr>
            <a:fld id="{BB56BE11-F7D4-4A51-97C7-9E59A26F3BF6}" type="slidenum">
              <a:rPr lang="en-US" altLang="en-US" smtClean="0"/>
              <a:pPr>
                <a:defRPr/>
              </a:pPr>
              <a:t>9</a:t>
            </a:fld>
            <a:endParaRPr lang="en-US" altLang="en-US"/>
          </a:p>
        </p:txBody>
      </p:sp>
    </p:spTree>
    <p:extLst>
      <p:ext uri="{BB962C8B-B14F-4D97-AF65-F5344CB8AC3E}">
        <p14:creationId xmlns:p14="http://schemas.microsoft.com/office/powerpoint/2010/main" val="7912881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2E3D40-C1E6-F9E2-F8BA-CC450759A38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0B1BE9-3E57-E20F-9404-FBEE5B9D9A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520AFAD-9F68-F351-CD96-8F5FAB5F15D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EA921FC-7403-4710-1870-DF8A77A9D025}"/>
              </a:ext>
            </a:extLst>
          </p:cNvPr>
          <p:cNvSpPr>
            <a:spLocks noGrp="1"/>
          </p:cNvSpPr>
          <p:nvPr>
            <p:ph type="sldNum" sz="quarter" idx="5"/>
          </p:nvPr>
        </p:nvSpPr>
        <p:spPr/>
        <p:txBody>
          <a:bodyPr/>
          <a:lstStyle/>
          <a:p>
            <a:pPr>
              <a:defRPr/>
            </a:pPr>
            <a:fld id="{BB56BE11-F7D4-4A51-97C7-9E59A26F3BF6}" type="slidenum">
              <a:rPr lang="en-US" altLang="en-US" smtClean="0"/>
              <a:pPr>
                <a:defRPr/>
              </a:pPr>
              <a:t>10</a:t>
            </a:fld>
            <a:endParaRPr lang="en-US" altLang="en-US"/>
          </a:p>
        </p:txBody>
      </p:sp>
    </p:spTree>
    <p:extLst>
      <p:ext uri="{BB962C8B-B14F-4D97-AF65-F5344CB8AC3E}">
        <p14:creationId xmlns:p14="http://schemas.microsoft.com/office/powerpoint/2010/main" val="5132234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Cover Page">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a:xfrm>
            <a:off x="3124200" y="6194425"/>
            <a:ext cx="2895600" cy="200025"/>
          </a:xfrm>
        </p:spPr>
        <p:txBody>
          <a:bodyPr/>
          <a:lstStyle>
            <a:lvl1pPr algn="ctr">
              <a:defRPr sz="1200">
                <a:solidFill>
                  <a:schemeClr val="tx1">
                    <a:tint val="75000"/>
                  </a:schemeClr>
                </a:solidFill>
              </a:defRPr>
            </a:lvl1pPr>
          </a:lstStyle>
          <a:p>
            <a:pPr>
              <a:defRPr/>
            </a:pPr>
            <a:r>
              <a:rPr lang="en-US"/>
              <a:t>Hello I'm a slide</a:t>
            </a:r>
            <a:endParaRPr lang="en-US" dirty="0"/>
          </a:p>
        </p:txBody>
      </p:sp>
    </p:spTree>
    <p:extLst>
      <p:ext uri="{BB962C8B-B14F-4D97-AF65-F5344CB8AC3E}">
        <p14:creationId xmlns:p14="http://schemas.microsoft.com/office/powerpoint/2010/main" val="36670912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Cover Page">
    <p:spTree>
      <p:nvGrpSpPr>
        <p:cNvPr id="1" name=""/>
        <p:cNvGrpSpPr/>
        <p:nvPr/>
      </p:nvGrpSpPr>
      <p:grpSpPr>
        <a:xfrm>
          <a:off x="0" y="0"/>
          <a:ext cx="0" cy="0"/>
          <a:chOff x="0" y="0"/>
          <a:chExt cx="0" cy="0"/>
        </a:xfrm>
      </p:grpSpPr>
      <p:sp>
        <p:nvSpPr>
          <p:cNvPr id="2" name="Slide Number Placeholder 6"/>
          <p:cNvSpPr txBox="1">
            <a:spLocks/>
          </p:cNvSpPr>
          <p:nvPr userDrawn="1"/>
        </p:nvSpPr>
        <p:spPr>
          <a:xfrm>
            <a:off x="6705600" y="6069013"/>
            <a:ext cx="2133600" cy="365125"/>
          </a:xfrm>
          <a:prstGeom prst="rect">
            <a:avLst/>
          </a:prstGeom>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defRPr/>
            </a:pPr>
            <a:fld id="{94754E99-A0E5-4899-94D8-C73D0E406896}" type="slidenum">
              <a:rPr lang="en-US" altLang="en-US" sz="1200" smtClean="0"/>
              <a:pPr algn="r" eaLnBrk="1" hangingPunct="1">
                <a:defRPr/>
              </a:pPr>
              <a:t>‹#›</a:t>
            </a:fld>
            <a:endParaRPr lang="en-US" altLang="en-US" sz="1200"/>
          </a:p>
        </p:txBody>
      </p:sp>
      <p:sp>
        <p:nvSpPr>
          <p:cNvPr id="3" name="Footer Placeholder 4"/>
          <p:cNvSpPr>
            <a:spLocks noGrp="1"/>
          </p:cNvSpPr>
          <p:nvPr>
            <p:ph type="ftr" sz="quarter" idx="10"/>
          </p:nvPr>
        </p:nvSpPr>
        <p:spPr>
          <a:xfrm>
            <a:off x="3124200" y="6194425"/>
            <a:ext cx="2895600" cy="200025"/>
          </a:xfrm>
        </p:spPr>
        <p:txBody>
          <a:bodyPr/>
          <a:lstStyle>
            <a:lvl1pPr algn="ctr">
              <a:defRPr sz="1200">
                <a:solidFill>
                  <a:schemeClr val="tx1">
                    <a:tint val="75000"/>
                  </a:schemeClr>
                </a:solidFill>
              </a:defRPr>
            </a:lvl1pPr>
          </a:lstStyle>
          <a:p>
            <a:pPr>
              <a:defRPr/>
            </a:pPr>
            <a:r>
              <a:rPr lang="en-US"/>
              <a:t>Hello I'm a slide</a:t>
            </a:r>
            <a:endParaRPr lang="en-US" dirty="0"/>
          </a:p>
        </p:txBody>
      </p:sp>
    </p:spTree>
    <p:extLst>
      <p:ext uri="{BB962C8B-B14F-4D97-AF65-F5344CB8AC3E}">
        <p14:creationId xmlns:p14="http://schemas.microsoft.com/office/powerpoint/2010/main" val="18754921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cxnSp>
        <p:nvCxnSpPr>
          <p:cNvPr id="3" name="Straight Connector 2"/>
          <p:cNvCxnSpPr/>
          <p:nvPr userDrawn="1"/>
        </p:nvCxnSpPr>
        <p:spPr>
          <a:xfrm>
            <a:off x="247650" y="641350"/>
            <a:ext cx="8648700" cy="0"/>
          </a:xfrm>
          <a:prstGeom prst="line">
            <a:avLst/>
          </a:prstGeom>
          <a:ln w="15875">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4" name="Slide Number Placeholder 6"/>
          <p:cNvSpPr txBox="1">
            <a:spLocks/>
          </p:cNvSpPr>
          <p:nvPr userDrawn="1"/>
        </p:nvSpPr>
        <p:spPr>
          <a:xfrm>
            <a:off x="6705600" y="6202363"/>
            <a:ext cx="2133600" cy="182562"/>
          </a:xfrm>
          <a:prstGeom prst="rect">
            <a:avLst/>
          </a:prstGeom>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defRPr/>
            </a:pPr>
            <a:fld id="{F7754F16-BD6A-4448-A728-D47AE01157D9}" type="slidenum">
              <a:rPr lang="en-US" altLang="en-US" sz="1200" smtClean="0"/>
              <a:pPr algn="r" eaLnBrk="1" hangingPunct="1">
                <a:defRPr/>
              </a:pPr>
              <a:t>‹#›</a:t>
            </a:fld>
            <a:endParaRPr lang="en-US" altLang="en-US" sz="1200"/>
          </a:p>
        </p:txBody>
      </p:sp>
      <p:sp>
        <p:nvSpPr>
          <p:cNvPr id="11" name="Title Placeholder 1"/>
          <p:cNvSpPr>
            <a:spLocks noGrp="1"/>
          </p:cNvSpPr>
          <p:nvPr>
            <p:ph type="title"/>
          </p:nvPr>
        </p:nvSpPr>
        <p:spPr>
          <a:xfrm>
            <a:off x="379663" y="179143"/>
            <a:ext cx="8458200" cy="461665"/>
          </a:xfrm>
          <a:prstGeom prst="rect">
            <a:avLst/>
          </a:prstGeom>
        </p:spPr>
        <p:txBody>
          <a:bodyPr vert="horz" lIns="91440" tIns="45720" rIns="91440" bIns="45720" rtlCol="0" anchor="ctr">
            <a:noAutofit/>
          </a:bodyPr>
          <a:lstStyle>
            <a:lvl1pPr algn="l">
              <a:defRPr sz="2400" b="1"/>
            </a:lvl1pPr>
          </a:lstStyle>
          <a:p>
            <a:r>
              <a:rPr lang="en-US" dirty="0"/>
              <a:t>Click to edit Master title style</a:t>
            </a:r>
          </a:p>
        </p:txBody>
      </p:sp>
      <p:sp>
        <p:nvSpPr>
          <p:cNvPr id="5" name="Footer Placeholder 4"/>
          <p:cNvSpPr>
            <a:spLocks noGrp="1"/>
          </p:cNvSpPr>
          <p:nvPr>
            <p:ph type="ftr" sz="quarter" idx="10"/>
          </p:nvPr>
        </p:nvSpPr>
        <p:spPr>
          <a:xfrm>
            <a:off x="3124200" y="6194425"/>
            <a:ext cx="2895600" cy="200025"/>
          </a:xfrm>
        </p:spPr>
        <p:txBody>
          <a:bodyPr/>
          <a:lstStyle>
            <a:lvl1pPr algn="ctr">
              <a:defRPr sz="1200">
                <a:solidFill>
                  <a:schemeClr val="tx1">
                    <a:tint val="75000"/>
                  </a:schemeClr>
                </a:solidFill>
              </a:defRPr>
            </a:lvl1pPr>
          </a:lstStyle>
          <a:p>
            <a:pPr>
              <a:defRPr/>
            </a:pPr>
            <a:r>
              <a:rPr lang="en-US"/>
              <a:t>Hello I'm a slide</a:t>
            </a:r>
            <a:endParaRPr lang="en-US" dirty="0"/>
          </a:p>
        </p:txBody>
      </p:sp>
    </p:spTree>
    <p:extLst>
      <p:ext uri="{BB962C8B-B14F-4D97-AF65-F5344CB8AC3E}">
        <p14:creationId xmlns:p14="http://schemas.microsoft.com/office/powerpoint/2010/main" val="41143929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7" name="Slide Number Placeholder 5"/>
          <p:cNvSpPr>
            <a:spLocks noGrp="1"/>
          </p:cNvSpPr>
          <p:nvPr>
            <p:ph type="sldNum" sz="quarter" idx="4"/>
          </p:nvPr>
        </p:nvSpPr>
        <p:spPr>
          <a:xfrm>
            <a:off x="8610600" y="6561138"/>
            <a:ext cx="457200" cy="212725"/>
          </a:xfrm>
          <a:prstGeom prst="rect">
            <a:avLst/>
          </a:prstGeom>
        </p:spPr>
        <p:txBody>
          <a:bodyPr vert="horz" lIns="91440" tIns="45720" rIns="91440" bIns="45720" rtlCol="0" anchor="ctr"/>
          <a:lstStyle>
            <a:lvl1pPr algn="ctr">
              <a:defRPr sz="1200">
                <a:solidFill>
                  <a:schemeClr val="tx1">
                    <a:tint val="75000"/>
                  </a:schemeClr>
                </a:solidFill>
              </a:defRPr>
            </a:lvl1pPr>
          </a:lstStyle>
          <a:p>
            <a:fld id="{1D93BD3E-1E9A-4970-A6F7-E7AC52762E0C}" type="slidenum">
              <a:rPr lang="en-US" smtClean="0"/>
              <a:pPr/>
              <a:t>‹#›</a:t>
            </a:fld>
            <a:endParaRPr lang="en-US"/>
          </a:p>
        </p:txBody>
      </p:sp>
    </p:spTree>
    <p:extLst>
      <p:ext uri="{BB962C8B-B14F-4D97-AF65-F5344CB8AC3E}">
        <p14:creationId xmlns:p14="http://schemas.microsoft.com/office/powerpoint/2010/main" val="24305625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243682"/>
            <a:ext cx="8458200" cy="1143000"/>
          </a:xfrm>
          <a:prstGeom prst="rect">
            <a:avLst/>
          </a:prstGeom>
        </p:spPr>
        <p:txBody>
          <a:bodyPr/>
          <a:lstStyle>
            <a:lvl1pPr algn="l">
              <a:defRPr sz="2800" b="1">
                <a:solidFill>
                  <a:schemeClr val="accent1"/>
                </a:solidFill>
              </a:defRPr>
            </a:lvl1pPr>
          </a:lstStyle>
          <a:p>
            <a:r>
              <a:rPr lang="en-US" dirty="0"/>
              <a:t>Click to edit Master title style</a:t>
            </a:r>
          </a:p>
        </p:txBody>
      </p:sp>
      <p:sp>
        <p:nvSpPr>
          <p:cNvPr id="3" name="Content Placeholder 2"/>
          <p:cNvSpPr>
            <a:spLocks noGrp="1"/>
          </p:cNvSpPr>
          <p:nvPr>
            <p:ph idx="1"/>
          </p:nvPr>
        </p:nvSpPr>
        <p:spPr>
          <a:xfrm>
            <a:off x="304800" y="1600201"/>
            <a:ext cx="8534400" cy="4319832"/>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a:off x="304800" y="243682"/>
            <a:ext cx="762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4"/>
          <p:cNvCxnSpPr/>
          <p:nvPr userDrawn="1"/>
        </p:nvCxnSpPr>
        <p:spPr>
          <a:xfrm>
            <a:off x="304800" y="243682"/>
            <a:ext cx="9906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8610600" y="6561138"/>
            <a:ext cx="457200" cy="212725"/>
          </a:xfrm>
          <a:prstGeom prst="rect">
            <a:avLst/>
          </a:prstGeom>
        </p:spPr>
        <p:txBody>
          <a:bodyPr vert="horz" lIns="91440" tIns="45720" rIns="91440" bIns="45720" rtlCol="0" anchor="ctr"/>
          <a:lstStyle>
            <a:lvl1pPr algn="ctr">
              <a:defRPr sz="1200">
                <a:solidFill>
                  <a:schemeClr val="tx1">
                    <a:tint val="75000"/>
                  </a:schemeClr>
                </a:solidFill>
              </a:defRPr>
            </a:lvl1pPr>
          </a:lstStyle>
          <a:p>
            <a:fld id="{1D93BD3E-1E9A-4970-A6F7-E7AC52762E0C}" type="slidenum">
              <a:rPr lang="en-US" smtClean="0"/>
              <a:pPr/>
              <a:t>‹#›</a:t>
            </a:fld>
            <a:endParaRPr lang="en-US"/>
          </a:p>
        </p:txBody>
      </p:sp>
      <p:sp>
        <p:nvSpPr>
          <p:cNvPr id="10" name="Footer Placeholder 4"/>
          <p:cNvSpPr txBox="1">
            <a:spLocks/>
          </p:cNvSpPr>
          <p:nvPr userDrawn="1"/>
        </p:nvSpPr>
        <p:spPr>
          <a:xfrm>
            <a:off x="7391400" y="6553200"/>
            <a:ext cx="1219200" cy="220663"/>
          </a:xfrm>
          <a:prstGeom prst="rect">
            <a:avLst/>
          </a:prstGeom>
        </p:spPr>
        <p:txBody>
          <a:bodyPr/>
          <a:lstStyle>
            <a:defPPr>
              <a:defRPr lang="en-US"/>
            </a:defPPr>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dirty="0"/>
              <a:t>April 2026</a:t>
            </a:r>
          </a:p>
        </p:txBody>
      </p:sp>
    </p:spTree>
    <p:extLst>
      <p:ext uri="{BB962C8B-B14F-4D97-AF65-F5344CB8AC3E}">
        <p14:creationId xmlns:p14="http://schemas.microsoft.com/office/powerpoint/2010/main" val="14544817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5131178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5" Type="http://schemas.openxmlformats.org/officeDocument/2006/relationships/image" Target="../media/image2.pn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 name="Rectangle 8"/>
          <p:cNvSpPr/>
          <p:nvPr userDrawn="1"/>
        </p:nvSpPr>
        <p:spPr>
          <a:xfrm>
            <a:off x="0" y="-168275"/>
            <a:ext cx="9144000" cy="7216775"/>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12" name="Picture 11"/>
          <p:cNvPicPr>
            <a:picLocks/>
          </p:cNvPicPr>
          <p:nvPr userDrawn="1"/>
        </p:nvPicPr>
        <p:blipFill rotWithShape="1">
          <a:blip r:embed="rId5"/>
          <a:srcRect t="-1" b="46868"/>
          <a:stretch/>
        </p:blipFill>
        <p:spPr>
          <a:xfrm>
            <a:off x="214884" y="0"/>
            <a:ext cx="8714232" cy="6858000"/>
          </a:xfrm>
          <a:prstGeom prst="rect">
            <a:avLst/>
          </a:prstGeom>
          <a:effectLst>
            <a:reflection stA="58000" endPos="1000" dir="5400000" sy="-100000" algn="bl" rotWithShape="0"/>
          </a:effectLst>
        </p:spPr>
      </p:pic>
      <p:sp>
        <p:nvSpPr>
          <p:cNvPr id="4" name="Date Placeholder 3"/>
          <p:cNvSpPr>
            <a:spLocks noGrp="1"/>
          </p:cNvSpPr>
          <p:nvPr>
            <p:ph type="dt" sz="half" idx="2"/>
          </p:nvPr>
        </p:nvSpPr>
        <p:spPr>
          <a:xfrm>
            <a:off x="457200" y="5975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5" name="Footer Placeholder 4"/>
          <p:cNvSpPr>
            <a:spLocks noGrp="1"/>
          </p:cNvSpPr>
          <p:nvPr>
            <p:ph type="ftr" sz="quarter" idx="3"/>
          </p:nvPr>
        </p:nvSpPr>
        <p:spPr>
          <a:xfrm>
            <a:off x="3124200" y="5975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r>
              <a:rPr lang="en-US"/>
              <a:t>Hello I'm a slide</a:t>
            </a:r>
            <a:endParaRPr lang="en-US" dirty="0"/>
          </a:p>
        </p:txBody>
      </p:sp>
      <p:sp>
        <p:nvSpPr>
          <p:cNvPr id="6" name="Slide Number Placeholder 5"/>
          <p:cNvSpPr>
            <a:spLocks noGrp="1"/>
          </p:cNvSpPr>
          <p:nvPr>
            <p:ph type="sldNum" sz="quarter" idx="4"/>
          </p:nvPr>
        </p:nvSpPr>
        <p:spPr>
          <a:xfrm>
            <a:off x="6553200" y="5975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B58EF099-2B0E-49FB-A308-8F2246FAE503}"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94274" r:id="rId1"/>
    <p:sldLayoutId id="2147494275" r:id="rId2"/>
    <p:sldLayoutId id="2147494276" r:id="rId3"/>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Arial" charset="0"/>
        </a:defRPr>
      </a:lvl2pPr>
      <a:lvl3pPr algn="ctr" defTabSz="457200" rtl="0" eaLnBrk="0" fontAlgn="base" hangingPunct="0">
        <a:spcBef>
          <a:spcPct val="0"/>
        </a:spcBef>
        <a:spcAft>
          <a:spcPct val="0"/>
        </a:spcAft>
        <a:defRPr sz="4400">
          <a:solidFill>
            <a:schemeClr val="tx1"/>
          </a:solidFill>
          <a:latin typeface="Arial" charset="0"/>
        </a:defRPr>
      </a:lvl3pPr>
      <a:lvl4pPr algn="ctr" defTabSz="457200" rtl="0" eaLnBrk="0" fontAlgn="base" hangingPunct="0">
        <a:spcBef>
          <a:spcPct val="0"/>
        </a:spcBef>
        <a:spcAft>
          <a:spcPct val="0"/>
        </a:spcAft>
        <a:defRPr sz="4400">
          <a:solidFill>
            <a:schemeClr val="tx1"/>
          </a:solidFill>
          <a:latin typeface="Arial" charset="0"/>
        </a:defRPr>
      </a:lvl4pPr>
      <a:lvl5pPr algn="ctr" defTabSz="457200" rtl="0" eaLnBrk="0" fontAlgn="base" hangingPunct="0">
        <a:spcBef>
          <a:spcPct val="0"/>
        </a:spcBef>
        <a:spcAft>
          <a:spcPct val="0"/>
        </a:spcAft>
        <a:defRPr sz="4400">
          <a:solidFill>
            <a:schemeClr val="tx1"/>
          </a:solidFill>
          <a:latin typeface="Arial" charset="0"/>
        </a:defRPr>
      </a:lvl5pPr>
      <a:lvl6pPr marL="457200" algn="ctr" defTabSz="457200" rtl="0" fontAlgn="base">
        <a:spcBef>
          <a:spcPct val="0"/>
        </a:spcBef>
        <a:spcAft>
          <a:spcPct val="0"/>
        </a:spcAft>
        <a:defRPr sz="4400">
          <a:solidFill>
            <a:schemeClr val="tx1"/>
          </a:solidFill>
          <a:latin typeface="Arial" charset="0"/>
        </a:defRPr>
      </a:lvl6pPr>
      <a:lvl7pPr marL="914400" algn="ctr" defTabSz="457200" rtl="0" fontAlgn="base">
        <a:spcBef>
          <a:spcPct val="0"/>
        </a:spcBef>
        <a:spcAft>
          <a:spcPct val="0"/>
        </a:spcAft>
        <a:defRPr sz="4400">
          <a:solidFill>
            <a:schemeClr val="tx1"/>
          </a:solidFill>
          <a:latin typeface="Arial" charset="0"/>
        </a:defRPr>
      </a:lvl7pPr>
      <a:lvl8pPr marL="1371600" algn="ctr" defTabSz="457200" rtl="0" fontAlgn="base">
        <a:spcBef>
          <a:spcPct val="0"/>
        </a:spcBef>
        <a:spcAft>
          <a:spcPct val="0"/>
        </a:spcAft>
        <a:defRPr sz="4400">
          <a:solidFill>
            <a:schemeClr val="tx1"/>
          </a:solidFill>
          <a:latin typeface="Arial" charset="0"/>
        </a:defRPr>
      </a:lvl8pPr>
      <a:lvl9pPr marL="1828800" algn="ctr" defTabSz="457200" rtl="0" fontAlgn="base">
        <a:spcBef>
          <a:spcPct val="0"/>
        </a:spcBef>
        <a:spcAft>
          <a:spcPct val="0"/>
        </a:spcAft>
        <a:defRPr sz="4400">
          <a:solidFill>
            <a:schemeClr val="tx1"/>
          </a:solidFill>
          <a:latin typeface="Arial"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8610600" y="6561138"/>
            <a:ext cx="457200" cy="212725"/>
          </a:xfrm>
          <a:prstGeom prst="rect">
            <a:avLst/>
          </a:prstGeom>
        </p:spPr>
        <p:txBody>
          <a:bodyPr vert="horz" lIns="91440" tIns="45720" rIns="91440" bIns="45720" rtlCol="0" anchor="ctr"/>
          <a:lstStyle>
            <a:lvl1pPr algn="ctr">
              <a:defRPr sz="1200">
                <a:solidFill>
                  <a:schemeClr val="tx1">
                    <a:tint val="75000"/>
                  </a:schemeClr>
                </a:solidFill>
              </a:defRPr>
            </a:lvl1pPr>
          </a:lstStyle>
          <a:p>
            <a:fld id="{1D93BD3E-1E9A-4970-A6F7-E7AC52762E0C}" type="slidenum">
              <a:rPr lang="en-US" smtClean="0"/>
              <a:pPr/>
              <a:t>‹#›</a:t>
            </a:fld>
            <a:endParaRPr lang="en-US"/>
          </a:p>
        </p:txBody>
      </p:sp>
      <p:cxnSp>
        <p:nvCxnSpPr>
          <p:cNvPr id="7" name="Straight Connector 6"/>
          <p:cNvCxnSpPr/>
          <p:nvPr userDrawn="1"/>
        </p:nvCxnSpPr>
        <p:spPr>
          <a:xfrm>
            <a:off x="76200" y="6477000"/>
            <a:ext cx="59436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a:off x="2194560" y="6477000"/>
            <a:ext cx="6858000" cy="1"/>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38200" y="6248400"/>
            <a:ext cx="1181868" cy="457200"/>
          </a:xfrm>
          <a:prstGeom prst="rect">
            <a:avLst/>
          </a:prstGeom>
        </p:spPr>
      </p:pic>
      <p:sp>
        <p:nvSpPr>
          <p:cNvPr id="9" name="TextBox 8"/>
          <p:cNvSpPr txBox="1"/>
          <p:nvPr userDrawn="1"/>
        </p:nvSpPr>
        <p:spPr>
          <a:xfrm>
            <a:off x="54675" y="6553200"/>
            <a:ext cx="707325" cy="253916"/>
          </a:xfrm>
          <a:prstGeom prst="rect">
            <a:avLst/>
          </a:prstGeom>
          <a:noFill/>
        </p:spPr>
        <p:txBody>
          <a:bodyPr wrap="square" rtlCol="0">
            <a:spAutoFit/>
          </a:bodyPr>
          <a:lstStyle/>
          <a:p>
            <a:pPr algn="l"/>
            <a:r>
              <a:rPr lang="en-US" sz="1000" b="1" baseline="0" dirty="0">
                <a:solidFill>
                  <a:schemeClr val="tx2"/>
                </a:solidFill>
              </a:rPr>
              <a:t>PUBLIC</a:t>
            </a:r>
            <a:endParaRPr lang="en-US" sz="1000" b="1" dirty="0">
              <a:solidFill>
                <a:schemeClr val="tx2"/>
              </a:solidFill>
            </a:endParaRPr>
          </a:p>
        </p:txBody>
      </p:sp>
    </p:spTree>
    <p:extLst>
      <p:ext uri="{BB962C8B-B14F-4D97-AF65-F5344CB8AC3E}">
        <p14:creationId xmlns:p14="http://schemas.microsoft.com/office/powerpoint/2010/main" val="3291953524"/>
      </p:ext>
    </p:extLst>
  </p:cSld>
  <p:clrMap bg1="lt1" tx1="dk1" bg2="lt2" tx2="dk2" accent1="accent1" accent2="accent2" accent3="accent3" accent4="accent4" accent5="accent5" accent6="accent6" hlink="hlink" folHlink="folHlink"/>
  <p:sldLayoutIdLst>
    <p:sldLayoutId id="2147494278" r:id="rId1"/>
    <p:sldLayoutId id="2147494279" r:id="rId2"/>
    <p:sldLayoutId id="2147494280" r:id="rId3"/>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Group 13"/>
          <p:cNvGrpSpPr>
            <a:grpSpLocks/>
          </p:cNvGrpSpPr>
          <p:nvPr/>
        </p:nvGrpSpPr>
        <p:grpSpPr bwMode="auto">
          <a:xfrm>
            <a:off x="787400" y="2805113"/>
            <a:ext cx="7543800" cy="2863850"/>
            <a:chOff x="787400" y="1852613"/>
            <a:chExt cx="7543800" cy="2863316"/>
          </a:xfrm>
        </p:grpSpPr>
        <p:sp>
          <p:nvSpPr>
            <p:cNvPr id="7171" name="TextBox 9"/>
            <p:cNvSpPr txBox="1">
              <a:spLocks noChangeArrowheads="1"/>
            </p:cNvSpPr>
            <p:nvPr/>
          </p:nvSpPr>
          <p:spPr bwMode="auto">
            <a:xfrm>
              <a:off x="787400" y="2130425"/>
              <a:ext cx="7543800" cy="2585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3200" b="1" dirty="0"/>
                <a:t>Item 5: PRS Report </a:t>
              </a:r>
            </a:p>
            <a:p>
              <a:pPr eaLnBrk="1" hangingPunct="1"/>
              <a:endParaRPr lang="en-US" altLang="en-US" b="1" dirty="0"/>
            </a:p>
            <a:p>
              <a:pPr eaLnBrk="1" hangingPunct="1"/>
              <a:r>
                <a:rPr lang="en-US" altLang="en-US" sz="2000" dirty="0"/>
                <a:t>Diana Coleman</a:t>
              </a:r>
            </a:p>
            <a:p>
              <a:pPr eaLnBrk="1" hangingPunct="1"/>
              <a:r>
                <a:rPr lang="en-US" altLang="en-US" sz="2000" dirty="0"/>
                <a:t>PRS Chair</a:t>
              </a:r>
            </a:p>
            <a:p>
              <a:pPr eaLnBrk="1" hangingPunct="1"/>
              <a:r>
                <a:rPr lang="en-US" altLang="en-US" dirty="0"/>
                <a:t> </a:t>
              </a:r>
            </a:p>
            <a:p>
              <a:pPr eaLnBrk="1" hangingPunct="1"/>
              <a:r>
                <a:rPr lang="en-US" altLang="en-US" dirty="0"/>
                <a:t>Technical Advisory Committee (TAC) Meeting</a:t>
              </a:r>
            </a:p>
            <a:p>
              <a:pPr eaLnBrk="1" hangingPunct="1"/>
              <a:r>
                <a:rPr lang="en-US" altLang="en-US" dirty="0"/>
                <a:t>ERCOT Public</a:t>
              </a:r>
            </a:p>
            <a:p>
              <a:pPr eaLnBrk="1" hangingPunct="1"/>
              <a:r>
                <a:rPr lang="en-US" altLang="en-US" dirty="0"/>
                <a:t>April 29, 2026</a:t>
              </a:r>
            </a:p>
          </p:txBody>
        </p:sp>
        <p:cxnSp>
          <p:nvCxnSpPr>
            <p:cNvPr id="13" name="Straight Connector 12"/>
            <p:cNvCxnSpPr/>
            <p:nvPr/>
          </p:nvCxnSpPr>
          <p:spPr>
            <a:xfrm flipV="1">
              <a:off x="787400" y="1852613"/>
              <a:ext cx="6286500" cy="12698"/>
            </a:xfrm>
            <a:prstGeom prst="line">
              <a:avLst/>
            </a:prstGeom>
            <a:ln>
              <a:solidFill>
                <a:srgbClr val="00385E"/>
              </a:solidFill>
            </a:ln>
            <a:effectLst/>
          </p:spPr>
          <p:style>
            <a:lnRef idx="2">
              <a:schemeClr val="accent1"/>
            </a:lnRef>
            <a:fillRef idx="0">
              <a:schemeClr val="accent1"/>
            </a:fillRef>
            <a:effectRef idx="1">
              <a:schemeClr val="accent1"/>
            </a:effectRef>
            <a:fontRef idx="minor">
              <a:schemeClr val="tx1"/>
            </a:fontRef>
          </p:style>
        </p:cxn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E96B42-9131-9A8D-23F4-735740341135}"/>
            </a:ext>
          </a:extLst>
        </p:cNvPr>
        <p:cNvGrpSpPr/>
        <p:nvPr/>
      </p:nvGrpSpPr>
      <p:grpSpPr>
        <a:xfrm>
          <a:off x="0" y="0"/>
          <a:ext cx="0" cy="0"/>
          <a:chOff x="0" y="0"/>
          <a:chExt cx="0" cy="0"/>
        </a:xfrm>
      </p:grpSpPr>
      <p:sp>
        <p:nvSpPr>
          <p:cNvPr id="14338" name="Title 1">
            <a:extLst>
              <a:ext uri="{FF2B5EF4-FFF2-40B4-BE49-F238E27FC236}">
                <a16:creationId xmlns:a16="http://schemas.microsoft.com/office/drawing/2014/main" id="{B16DA94A-BC28-C00C-41F3-DE728C94C4AA}"/>
              </a:ext>
            </a:extLst>
          </p:cNvPr>
          <p:cNvSpPr>
            <a:spLocks noGrp="1"/>
          </p:cNvSpPr>
          <p:nvPr>
            <p:ph type="title"/>
          </p:nvPr>
        </p:nvSpPr>
        <p:spPr bwMode="auto">
          <a:xfrm>
            <a:off x="190500" y="125413"/>
            <a:ext cx="8732520" cy="461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marR="0" lvl="0">
              <a:tabLst>
                <a:tab pos="228600" algn="l"/>
              </a:tabLst>
            </a:pPr>
            <a:r>
              <a:rPr lang="en-US" sz="1800" b="1" i="1" dirty="0">
                <a:effectLst/>
                <a:latin typeface="Arial" panose="020B0604020202020204" pitchFamily="34" charset="0"/>
                <a:ea typeface="Times New Roman" panose="02020603050405020304" pitchFamily="18" charset="0"/>
              </a:rPr>
              <a:t>NPRR1322, 60-Day Disclosure of the Day-Ahead Market (DAM) Ancillary Service Only Offer Awards</a:t>
            </a:r>
            <a:endParaRPr lang="en-US" sz="1800" dirty="0">
              <a:effectLst/>
              <a:latin typeface="Times New Roman" panose="02020603050405020304" pitchFamily="18" charset="0"/>
              <a:ea typeface="Times New Roman" panose="02020603050405020304" pitchFamily="18" charset="0"/>
            </a:endParaRPr>
          </a:p>
        </p:txBody>
      </p:sp>
      <p:sp>
        <p:nvSpPr>
          <p:cNvPr id="14339" name="Rectangle 2">
            <a:extLst>
              <a:ext uri="{FF2B5EF4-FFF2-40B4-BE49-F238E27FC236}">
                <a16:creationId xmlns:a16="http://schemas.microsoft.com/office/drawing/2014/main" id="{628C58B4-CDC3-5EB1-BA27-034D67BB3164}"/>
              </a:ext>
            </a:extLst>
          </p:cNvPr>
          <p:cNvSpPr>
            <a:spLocks noChangeArrowheads="1"/>
          </p:cNvSpPr>
          <p:nvPr/>
        </p:nvSpPr>
        <p:spPr bwMode="auto">
          <a:xfrm>
            <a:off x="304800" y="678426"/>
            <a:ext cx="8498008"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b="1" dirty="0"/>
              <a:t>Sponsor:  </a:t>
            </a:r>
            <a:r>
              <a:rPr lang="en-US" dirty="0"/>
              <a:t>ERCOT</a:t>
            </a:r>
          </a:p>
          <a:p>
            <a:r>
              <a:rPr lang="en-US" b="1" dirty="0"/>
              <a:t>Proposed Effective Date:  </a:t>
            </a:r>
            <a:r>
              <a:rPr lang="en-US" dirty="0"/>
              <a:t>The first of the month following PUCT approval</a:t>
            </a:r>
          </a:p>
          <a:p>
            <a:r>
              <a:rPr lang="en-US" b="1" dirty="0"/>
              <a:t>Estimated Impacts:</a:t>
            </a:r>
            <a:r>
              <a:rPr lang="en-US" dirty="0"/>
              <a:t>  No impact</a:t>
            </a:r>
          </a:p>
          <a:p>
            <a:r>
              <a:rPr lang="en-US" b="1" dirty="0"/>
              <a:t>Revision Description:  </a:t>
            </a:r>
            <a:r>
              <a:rPr lang="en-US" dirty="0"/>
              <a:t>This NPRR corrects the absence of a report posted to the ERCOT website that discloses the Day-Ahead Market (DAM) Ancillary Service Only Offer Awards for the applicable Operating Day 60 days prior to the current Operating Day by adding a file containing these awards in the existing 60-Day DAM Disclosure report.</a:t>
            </a:r>
          </a:p>
          <a:p>
            <a:r>
              <a:rPr lang="en-US" b="1" dirty="0"/>
              <a:t>PRS Decision:</a:t>
            </a:r>
            <a:r>
              <a:rPr lang="en-US" dirty="0"/>
              <a:t>  On 3/11/26, PRS voted unanimously to recommend approval of NPRR1322 as submitted.  On 4/15/26, PRS voted unanimously to endorse and forward to TAC the 3/11/26 PRS Report and 2/20/26 Impact Analysis for NPRR1322.</a:t>
            </a:r>
          </a:p>
        </p:txBody>
      </p:sp>
    </p:spTree>
    <p:extLst>
      <p:ext uri="{BB962C8B-B14F-4D97-AF65-F5344CB8AC3E}">
        <p14:creationId xmlns:p14="http://schemas.microsoft.com/office/powerpoint/2010/main" val="12550198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bwMode="auto">
          <a:xfrm>
            <a:off x="190500" y="125413"/>
            <a:ext cx="8732520" cy="461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marR="0" lvl="0">
              <a:tabLst>
                <a:tab pos="228600" algn="l"/>
              </a:tabLst>
            </a:pPr>
            <a:r>
              <a:rPr lang="en-US" sz="1800" b="1" i="1" dirty="0">
                <a:effectLst/>
                <a:latin typeface="Arial" panose="020B0604020202020204" pitchFamily="34" charset="0"/>
                <a:ea typeface="Times New Roman" panose="02020603050405020304" pitchFamily="18" charset="0"/>
              </a:rPr>
              <a:t>NPRR1324, Clarification of the Process to Determine RUC Warmth State</a:t>
            </a:r>
            <a:endParaRPr lang="en-US" sz="1800" dirty="0">
              <a:effectLst/>
              <a:latin typeface="Times New Roman" panose="02020603050405020304" pitchFamily="18" charset="0"/>
              <a:ea typeface="Times New Roman" panose="02020603050405020304" pitchFamily="18" charset="0"/>
            </a:endParaRPr>
          </a:p>
        </p:txBody>
      </p:sp>
      <p:sp>
        <p:nvSpPr>
          <p:cNvPr id="14339" name="Rectangle 2"/>
          <p:cNvSpPr>
            <a:spLocks noChangeArrowheads="1"/>
          </p:cNvSpPr>
          <p:nvPr/>
        </p:nvSpPr>
        <p:spPr bwMode="auto">
          <a:xfrm>
            <a:off x="304800" y="678426"/>
            <a:ext cx="8498008"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b="1" dirty="0"/>
              <a:t>Sponsor:  </a:t>
            </a:r>
            <a:r>
              <a:rPr lang="en-US" dirty="0"/>
              <a:t>ERCOT</a:t>
            </a:r>
          </a:p>
          <a:p>
            <a:r>
              <a:rPr lang="en-US" b="1" dirty="0"/>
              <a:t>Proposed Effective Date:  </a:t>
            </a:r>
            <a:r>
              <a:rPr lang="en-US" dirty="0"/>
              <a:t>The first of the month following PUCT approval</a:t>
            </a:r>
          </a:p>
          <a:p>
            <a:r>
              <a:rPr lang="en-US" b="1" dirty="0"/>
              <a:t>Estimated Impacts:</a:t>
            </a:r>
            <a:r>
              <a:rPr lang="en-US" dirty="0"/>
              <a:t>  No impact</a:t>
            </a:r>
          </a:p>
          <a:p>
            <a:r>
              <a:rPr lang="en-US" b="1" dirty="0"/>
              <a:t>Revision Description:  </a:t>
            </a:r>
            <a:r>
              <a:rPr lang="en-US" dirty="0"/>
              <a:t>This NPRR clarifies the process currently used by ERCOT to determine the startup warmth state (i.e., hot, intermediate, or cold) of a block of contiguous Reliability Unit Commitment (RUC)-Committed Hours.</a:t>
            </a:r>
          </a:p>
          <a:p>
            <a:r>
              <a:rPr lang="en-US" b="1" dirty="0"/>
              <a:t>PRS Decision:</a:t>
            </a:r>
            <a:r>
              <a:rPr lang="en-US" dirty="0"/>
              <a:t>  On 3/11/26, PRS voted unanimously to recommend approval of NPRR1324 as submitted.  On 4/15/26, PRS voted unanimously to endorse and forward to TAC the 3/11/26 PRS Report and 2/24/26 Impact Analysis for NPRR1324.</a:t>
            </a:r>
          </a:p>
        </p:txBody>
      </p:sp>
    </p:spTree>
    <p:extLst>
      <p:ext uri="{BB962C8B-B14F-4D97-AF65-F5344CB8AC3E}">
        <p14:creationId xmlns:p14="http://schemas.microsoft.com/office/powerpoint/2010/main" val="233485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0BFD30-B220-FFDE-2AEA-DCAD3175958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77A423A-29BD-916C-9237-B60CD5C6AC05}"/>
              </a:ext>
            </a:extLst>
          </p:cNvPr>
          <p:cNvSpPr>
            <a:spLocks noGrp="1"/>
          </p:cNvSpPr>
          <p:nvPr>
            <p:ph type="title"/>
          </p:nvPr>
        </p:nvSpPr>
        <p:spPr>
          <a:xfrm>
            <a:off x="381000" y="259449"/>
            <a:ext cx="7924800" cy="435268"/>
          </a:xfrm>
        </p:spPr>
        <p:txBody>
          <a:bodyPr/>
          <a:lstStyle/>
          <a:p>
            <a:r>
              <a:rPr lang="en-US" sz="2200" b="1" dirty="0">
                <a:solidFill>
                  <a:schemeClr val="accent1"/>
                </a:solidFill>
              </a:rPr>
              <a:t>2026 Release Targets – Approved NPRRs / SCRs / xGRRs </a:t>
            </a:r>
          </a:p>
        </p:txBody>
      </p:sp>
      <p:sp>
        <p:nvSpPr>
          <p:cNvPr id="6" name="Slide Number Placeholder 5">
            <a:extLst>
              <a:ext uri="{FF2B5EF4-FFF2-40B4-BE49-F238E27FC236}">
                <a16:creationId xmlns:a16="http://schemas.microsoft.com/office/drawing/2014/main" id="{AE853389-F64E-2741-F604-DBFAAFEEAD1C}"/>
              </a:ext>
            </a:extLst>
          </p:cNvPr>
          <p:cNvSpPr>
            <a:spLocks noGrp="1"/>
          </p:cNvSpPr>
          <p:nvPr>
            <p:ph type="sldNum" sz="quarter" idx="4"/>
          </p:nvPr>
        </p:nvSpPr>
        <p:spPr>
          <a:xfrm>
            <a:off x="8763000" y="6561138"/>
            <a:ext cx="228600" cy="2127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D93BD3E-1E9A-4970-A6F7-E7AC52762E0C}"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
        <p:nvSpPr>
          <p:cNvPr id="29" name="TextBox 15">
            <a:extLst>
              <a:ext uri="{FF2B5EF4-FFF2-40B4-BE49-F238E27FC236}">
                <a16:creationId xmlns:a16="http://schemas.microsoft.com/office/drawing/2014/main" id="{99778076-88D8-AF87-CCD6-0387D3705F34}"/>
              </a:ext>
            </a:extLst>
          </p:cNvPr>
          <p:cNvSpPr txBox="1">
            <a:spLocks noChangeArrowheads="1"/>
          </p:cNvSpPr>
          <p:nvPr/>
        </p:nvSpPr>
        <p:spPr bwMode="auto">
          <a:xfrm>
            <a:off x="160280" y="5617850"/>
            <a:ext cx="2278120" cy="55399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nchor="t" anchorCtr="1">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0" cap="none" spc="0" normalizeH="0" baseline="0" noProof="0" dirty="0">
                <a:ln>
                  <a:noFill/>
                </a:ln>
                <a:solidFill>
                  <a:srgbClr val="000000"/>
                </a:solidFill>
                <a:effectLst/>
                <a:uLnTx/>
                <a:uFillTx/>
                <a:latin typeface="Arial" charset="0"/>
                <a:ea typeface="+mn-ea"/>
                <a:cs typeface="+mn-cs"/>
              </a:rPr>
              <a:t>Go-live dates can differ from Protocol effective dates – Please refer to market notices for more details</a:t>
            </a:r>
          </a:p>
        </p:txBody>
      </p:sp>
      <p:sp>
        <p:nvSpPr>
          <p:cNvPr id="30" name="TextBox 22">
            <a:extLst>
              <a:ext uri="{FF2B5EF4-FFF2-40B4-BE49-F238E27FC236}">
                <a16:creationId xmlns:a16="http://schemas.microsoft.com/office/drawing/2014/main" id="{C27BF776-BF97-F1A6-B314-C018AEFF3976}"/>
              </a:ext>
            </a:extLst>
          </p:cNvPr>
          <p:cNvSpPr txBox="1">
            <a:spLocks noChangeArrowheads="1"/>
          </p:cNvSpPr>
          <p:nvPr/>
        </p:nvSpPr>
        <p:spPr bwMode="auto">
          <a:xfrm>
            <a:off x="5635675" y="6114491"/>
            <a:ext cx="3174415" cy="26161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nchor="t" anchorCtr="1">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rial" charset="0"/>
                <a:ea typeface="+mn-ea"/>
                <a:cs typeface="+mn-cs"/>
              </a:rPr>
              <a:t>Release targets are subject to change</a:t>
            </a:r>
          </a:p>
        </p:txBody>
      </p:sp>
      <p:sp>
        <p:nvSpPr>
          <p:cNvPr id="32" name="TextBox 23">
            <a:extLst>
              <a:ext uri="{FF2B5EF4-FFF2-40B4-BE49-F238E27FC236}">
                <a16:creationId xmlns:a16="http://schemas.microsoft.com/office/drawing/2014/main" id="{0B080159-FAE2-6B31-4EFB-7EF37977D9C8}"/>
              </a:ext>
            </a:extLst>
          </p:cNvPr>
          <p:cNvSpPr txBox="1">
            <a:spLocks noChangeArrowheads="1"/>
          </p:cNvSpPr>
          <p:nvPr/>
        </p:nvSpPr>
        <p:spPr bwMode="auto">
          <a:xfrm>
            <a:off x="2514600" y="5622689"/>
            <a:ext cx="1647290" cy="75405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nchor="ctr" anchorCtr="0">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800" b="0" i="0" u="none" strike="noStrike" kern="0" cap="none" spc="0" normalizeH="0" baseline="0" noProof="0" dirty="0">
                <a:ln>
                  <a:noFill/>
                </a:ln>
                <a:solidFill>
                  <a:srgbClr val="000000"/>
                </a:solidFill>
                <a:effectLst/>
                <a:uLnTx/>
                <a:uFillTx/>
                <a:latin typeface="Arial" charset="0"/>
                <a:ea typeface="+mn-ea"/>
                <a:cs typeface="+mn-cs"/>
              </a:rPr>
              <a:t>APPENDIX</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700" b="0" i="0" u="none" strike="noStrike" kern="0" cap="none" spc="0" normalizeH="0" baseline="0" noProof="0" dirty="0">
                <a:ln>
                  <a:noFill/>
                </a:ln>
                <a:solidFill>
                  <a:srgbClr val="FF0000"/>
                </a:solidFill>
                <a:effectLst/>
                <a:uLnTx/>
                <a:uFillTx/>
                <a:latin typeface="Arial" charset="0"/>
                <a:ea typeface="+mn-ea"/>
                <a:cs typeface="+mn-cs"/>
              </a:rPr>
              <a:t>Red Text</a:t>
            </a:r>
            <a:r>
              <a:rPr kumimoji="0" lang="en-US" sz="700" b="0" i="0" u="none" strike="noStrike" kern="0" cap="none" spc="0" normalizeH="0" baseline="0" noProof="0" dirty="0">
                <a:ln>
                  <a:noFill/>
                </a:ln>
                <a:solidFill>
                  <a:srgbClr val="000000"/>
                </a:solidFill>
                <a:effectLst/>
                <a:uLnTx/>
                <a:uFillTx/>
                <a:latin typeface="Arial" charset="0"/>
                <a:ea typeface="+mn-ea"/>
                <a:cs typeface="+mn-cs"/>
              </a:rPr>
              <a:t>: New additions and target release changes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700" b="0" i="0" u="none" strike="sngStrike" kern="0" cap="none" spc="0" normalizeH="0" baseline="0" noProof="0" dirty="0">
                <a:ln>
                  <a:noFill/>
                </a:ln>
                <a:solidFill>
                  <a:srgbClr val="000000"/>
                </a:solidFill>
                <a:effectLst/>
                <a:uLnTx/>
                <a:uFillTx/>
                <a:latin typeface="Arial" charset="0"/>
                <a:ea typeface="+mn-ea"/>
                <a:cs typeface="+mn-cs"/>
              </a:rPr>
              <a:t>Strike-Through Text</a:t>
            </a:r>
            <a:r>
              <a:rPr kumimoji="0" lang="en-US" sz="700" b="0" i="0" u="none" strike="noStrike" kern="0" cap="none" spc="0" normalizeH="0" baseline="0" noProof="0" dirty="0">
                <a:ln>
                  <a:noFill/>
                </a:ln>
                <a:solidFill>
                  <a:srgbClr val="000000"/>
                </a:solidFill>
                <a:effectLst/>
                <a:uLnTx/>
                <a:uFillTx/>
                <a:latin typeface="Arial" charset="0"/>
                <a:ea typeface="+mn-ea"/>
                <a:cs typeface="+mn-cs"/>
              </a:rPr>
              <a:t>: Previous target release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700" b="0" i="0" u="none" strike="noStrike" kern="0" cap="none" spc="0" normalizeH="0" baseline="0" noProof="0" dirty="0">
                <a:ln>
                  <a:noFill/>
                </a:ln>
                <a:solidFill>
                  <a:srgbClr val="000000"/>
                </a:solidFill>
                <a:effectLst/>
                <a:uLnTx/>
                <a:uFillTx/>
                <a:latin typeface="Arial" charset="0"/>
                <a:ea typeface="+mn-ea"/>
                <a:cs typeface="+mn-cs"/>
              </a:rPr>
              <a:t>(a), (b), etc.: M</a:t>
            </a:r>
            <a:r>
              <a:rPr kumimoji="0" lang="en-US" sz="700" b="0" i="0" u="none" strike="noStrike" kern="0" cap="none" spc="0" normalizeH="0" baseline="0" noProof="0" dirty="0" err="1">
                <a:ln>
                  <a:noFill/>
                </a:ln>
                <a:solidFill>
                  <a:srgbClr val="000000"/>
                </a:solidFill>
                <a:effectLst/>
                <a:uLnTx/>
                <a:uFillTx/>
                <a:latin typeface="Arial" charset="0"/>
                <a:ea typeface="+mn-ea"/>
                <a:cs typeface="+mn-cs"/>
              </a:rPr>
              <a:t>ultiple</a:t>
            </a:r>
            <a:r>
              <a:rPr kumimoji="0" lang="en-US" sz="700" b="0" i="0" u="none" strike="noStrike" kern="0" cap="none" spc="0" normalizeH="0" baseline="0" noProof="0" dirty="0">
                <a:ln>
                  <a:noFill/>
                </a:ln>
                <a:solidFill>
                  <a:srgbClr val="000000"/>
                </a:solidFill>
                <a:effectLst/>
                <a:uLnTx/>
                <a:uFillTx/>
                <a:latin typeface="Arial" charset="0"/>
                <a:ea typeface="+mn-ea"/>
                <a:cs typeface="+mn-cs"/>
              </a:rPr>
              <a:t> phase release</a:t>
            </a:r>
          </a:p>
        </p:txBody>
      </p:sp>
      <p:graphicFrame>
        <p:nvGraphicFramePr>
          <p:cNvPr id="33" name="Group 3">
            <a:extLst>
              <a:ext uri="{FF2B5EF4-FFF2-40B4-BE49-F238E27FC236}">
                <a16:creationId xmlns:a16="http://schemas.microsoft.com/office/drawing/2014/main" id="{50F9B015-E167-00B6-0126-0DBB2C12F4E8}"/>
              </a:ext>
            </a:extLst>
          </p:cNvPr>
          <p:cNvGraphicFramePr>
            <a:graphicFrameLocks/>
          </p:cNvGraphicFramePr>
          <p:nvPr/>
        </p:nvGraphicFramePr>
        <p:xfrm>
          <a:off x="160280" y="739903"/>
          <a:ext cx="8839200" cy="2875815"/>
        </p:xfrm>
        <a:graphic>
          <a:graphicData uri="http://schemas.openxmlformats.org/drawingml/2006/table">
            <a:tbl>
              <a:tblPr/>
              <a:tblGrid>
                <a:gridCol w="1439920">
                  <a:extLst>
                    <a:ext uri="{9D8B030D-6E8A-4147-A177-3AD203B41FA5}">
                      <a16:colId xmlns:a16="http://schemas.microsoft.com/office/drawing/2014/main" val="20000"/>
                    </a:ext>
                  </a:extLst>
                </a:gridCol>
                <a:gridCol w="1524000">
                  <a:extLst>
                    <a:ext uri="{9D8B030D-6E8A-4147-A177-3AD203B41FA5}">
                      <a16:colId xmlns:a16="http://schemas.microsoft.com/office/drawing/2014/main" val="20001"/>
                    </a:ext>
                  </a:extLst>
                </a:gridCol>
                <a:gridCol w="1447800">
                  <a:extLst>
                    <a:ext uri="{9D8B030D-6E8A-4147-A177-3AD203B41FA5}">
                      <a16:colId xmlns:a16="http://schemas.microsoft.com/office/drawing/2014/main" val="20002"/>
                    </a:ext>
                  </a:extLst>
                </a:gridCol>
                <a:gridCol w="1447800">
                  <a:extLst>
                    <a:ext uri="{9D8B030D-6E8A-4147-A177-3AD203B41FA5}">
                      <a16:colId xmlns:a16="http://schemas.microsoft.com/office/drawing/2014/main" val="20003"/>
                    </a:ext>
                  </a:extLst>
                </a:gridCol>
                <a:gridCol w="1447800">
                  <a:extLst>
                    <a:ext uri="{9D8B030D-6E8A-4147-A177-3AD203B41FA5}">
                      <a16:colId xmlns:a16="http://schemas.microsoft.com/office/drawing/2014/main" val="20004"/>
                    </a:ext>
                  </a:extLst>
                </a:gridCol>
                <a:gridCol w="1531880">
                  <a:extLst>
                    <a:ext uri="{9D8B030D-6E8A-4147-A177-3AD203B41FA5}">
                      <a16:colId xmlns:a16="http://schemas.microsoft.com/office/drawing/2014/main" val="20005"/>
                    </a:ext>
                  </a:extLst>
                </a:gridCol>
              </a:tblGrid>
              <a:tr h="516663">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rPr>
                        <a:t>      January</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kern="1200" cap="none" normalizeH="0" baseline="0" dirty="0">
                          <a:ln>
                            <a:noFill/>
                          </a:ln>
                          <a:solidFill>
                            <a:schemeClr val="tx1"/>
                          </a:solidFill>
                          <a:effectLst/>
                          <a:latin typeface="Arial" charset="0"/>
                          <a:ea typeface="+mn-ea"/>
                          <a:cs typeface="+mn-cs"/>
                        </a:rPr>
                        <a:t>1/28-1/29</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rPr>
                        <a:t>       February</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kern="1200" cap="none" normalizeH="0" baseline="0" dirty="0">
                          <a:ln>
                            <a:noFill/>
                          </a:ln>
                          <a:solidFill>
                            <a:schemeClr val="tx1"/>
                          </a:solidFill>
                          <a:effectLst/>
                          <a:latin typeface="Arial" charset="0"/>
                          <a:ea typeface="+mn-ea"/>
                          <a:cs typeface="+mn-cs"/>
                        </a:rPr>
                        <a:t>2/25-2/26</a:t>
                      </a:r>
                      <a:endParaRPr kumimoji="0" lang="en-US" sz="1200" b="0" i="1" u="none" strike="noStrike" cap="none" normalizeH="0" baseline="0" dirty="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rPr>
                        <a:t>     March</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kern="1200" cap="none" normalizeH="0" baseline="0" dirty="0">
                          <a:ln>
                            <a:noFill/>
                          </a:ln>
                          <a:solidFill>
                            <a:schemeClr val="tx1"/>
                          </a:solidFill>
                          <a:effectLst/>
                          <a:latin typeface="Arial" charset="0"/>
                          <a:ea typeface="+mn-ea"/>
                          <a:cs typeface="+mn-cs"/>
                        </a:rPr>
                        <a:t>3/25-3/26</a:t>
                      </a:r>
                      <a:endParaRPr kumimoji="0" lang="en-US" sz="1200" b="0" i="1" u="none" strike="noStrike" cap="none" normalizeH="0" baseline="0" dirty="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rPr>
                        <a:t>    April</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kern="1200" cap="none" normalizeH="0" baseline="0" dirty="0">
                          <a:ln>
                            <a:noFill/>
                          </a:ln>
                          <a:solidFill>
                            <a:schemeClr val="tx1"/>
                          </a:solidFill>
                          <a:effectLst/>
                          <a:latin typeface="Arial" charset="0"/>
                          <a:ea typeface="+mn-ea"/>
                          <a:cs typeface="+mn-cs"/>
                        </a:rPr>
                        <a:t>4/29-4/30</a:t>
                      </a:r>
                      <a:endParaRPr kumimoji="0" lang="en-US" sz="1200" b="0" i="1" u="none" strike="noStrike" cap="none" normalizeH="0" baseline="0" dirty="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rPr>
                        <a:t>     May</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kern="1200" cap="none" normalizeH="0" baseline="0" dirty="0">
                          <a:ln>
                            <a:noFill/>
                          </a:ln>
                          <a:solidFill>
                            <a:schemeClr val="tx1"/>
                          </a:solidFill>
                          <a:effectLst/>
                          <a:latin typeface="Arial" charset="0"/>
                          <a:ea typeface="+mn-ea"/>
                          <a:cs typeface="+mn-cs"/>
                        </a:rPr>
                        <a:t>5/27-5/28</a:t>
                      </a:r>
                      <a:endParaRPr kumimoji="0" lang="en-US" sz="1200" b="0" i="1" u="none" strike="noStrike" cap="none" normalizeH="0" baseline="0" dirty="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rPr>
                        <a:t>   June</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kern="1200" cap="none" normalizeH="0" baseline="0" dirty="0">
                          <a:ln>
                            <a:noFill/>
                          </a:ln>
                          <a:solidFill>
                            <a:schemeClr val="tx1"/>
                          </a:solidFill>
                          <a:effectLst/>
                          <a:latin typeface="Arial" charset="0"/>
                          <a:ea typeface="+mn-ea"/>
                          <a:cs typeface="+mn-cs"/>
                        </a:rPr>
                        <a:t>6/24-6/25</a:t>
                      </a:r>
                      <a:endParaRPr kumimoji="0" lang="en-US" sz="1200" b="0" i="1" u="none" strike="noStrike" cap="none" normalizeH="0" baseline="0" dirty="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10000"/>
                  </a:ext>
                </a:extLst>
              </a:tr>
              <a:tr h="2028652">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1200" b="0" i="0" u="none" strike="noStrike" cap="none" normalizeH="0" baseline="0" dirty="0">
                          <a:ln>
                            <a:noFill/>
                          </a:ln>
                          <a:solidFill>
                            <a:schemeClr val="tx1"/>
                          </a:solidFill>
                          <a:effectLst/>
                          <a:latin typeface="Courier New" pitchFamily="49" charset="0"/>
                        </a:rPr>
                        <a:t>NPRR1234</a:t>
                      </a:r>
                      <a:r>
                        <a:rPr kumimoji="0" lang="en-US" sz="1000" b="0" i="0" u="none" strike="noStrike" cap="none" normalizeH="0" baseline="0" dirty="0">
                          <a:ln>
                            <a:noFill/>
                          </a:ln>
                          <a:solidFill>
                            <a:schemeClr val="tx1"/>
                          </a:solidFill>
                          <a:effectLst/>
                          <a:latin typeface="Courier New" pitchFamily="49" charset="0"/>
                        </a:rPr>
                        <a:t>(c)</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1200" b="0" i="0" u="none" strike="noStrike" cap="none" normalizeH="0" baseline="0" dirty="0">
                          <a:ln>
                            <a:noFill/>
                          </a:ln>
                          <a:solidFill>
                            <a:schemeClr val="tx1"/>
                          </a:solidFill>
                          <a:effectLst/>
                          <a:latin typeface="Courier New" pitchFamily="49" charset="0"/>
                        </a:rPr>
                        <a:t>PGRR131</a:t>
                      </a: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a:ln>
                          <a:noFill/>
                        </a:ln>
                        <a:solidFill>
                          <a:schemeClr val="tx1"/>
                        </a:solidFill>
                        <a:effectLst/>
                        <a:latin typeface="Courier New" pitchFamily="49" charset="0"/>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a:ln>
                          <a:noFill/>
                        </a:ln>
                        <a:solidFill>
                          <a:schemeClr val="tx1"/>
                        </a:solidFill>
                        <a:effectLst/>
                        <a:latin typeface="Courier New" pitchFamily="49" charset="0"/>
                      </a:endParaRP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1200" b="0" i="0" u="none" strike="noStrike" cap="none" normalizeH="0" baseline="0" dirty="0">
                          <a:ln>
                            <a:noFill/>
                          </a:ln>
                          <a:solidFill>
                            <a:schemeClr val="tx1"/>
                          </a:solidFill>
                          <a:effectLst/>
                          <a:latin typeface="Courier New" pitchFamily="49" charset="0"/>
                        </a:rPr>
                        <a:t>NPRR1283</a:t>
                      </a: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800" b="0" i="0" u="none" strike="noStrike" cap="none" normalizeH="0" baseline="0" dirty="0">
                        <a:ln>
                          <a:noFill/>
                        </a:ln>
                        <a:solidFill>
                          <a:srgbClr val="FF0000"/>
                        </a:solidFill>
                        <a:effectLst/>
                        <a:latin typeface="Courier New" pitchFamily="49" charset="0"/>
                      </a:endParaRP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1200" b="0" i="0" u="none" strike="noStrike" cap="none" normalizeH="0" baseline="0" dirty="0">
                          <a:ln>
                            <a:noFill/>
                          </a:ln>
                          <a:solidFill>
                            <a:schemeClr val="tx1"/>
                          </a:solidFill>
                          <a:effectLst/>
                          <a:latin typeface="Courier New" pitchFamily="49" charset="0"/>
                        </a:rPr>
                        <a:t> NPRR1285</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1200" b="0" i="0" u="none" strike="noStrike" cap="none" normalizeH="0" baseline="0" dirty="0">
                          <a:ln>
                            <a:noFill/>
                          </a:ln>
                          <a:solidFill>
                            <a:schemeClr val="tx1"/>
                          </a:solidFill>
                          <a:effectLst/>
                          <a:latin typeface="Courier New" pitchFamily="49" charset="0"/>
                        </a:rPr>
                        <a:t>NPRR1299</a:t>
                      </a: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a:ln>
                          <a:noFill/>
                        </a:ln>
                        <a:solidFill>
                          <a:srgbClr val="FF0000"/>
                        </a:solidFill>
                        <a:effectLst/>
                        <a:latin typeface="Courier New" pitchFamily="49" charset="0"/>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a:ln>
                          <a:noFill/>
                        </a:ln>
                        <a:solidFill>
                          <a:srgbClr val="FF0000"/>
                        </a:solidFill>
                        <a:effectLst/>
                        <a:latin typeface="Courier New" pitchFamily="49"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none" strike="noStrike" kern="1200" cap="none" normalizeH="0" baseline="0" dirty="0">
                          <a:ln>
                            <a:noFill/>
                          </a:ln>
                          <a:solidFill>
                            <a:schemeClr val="tx1"/>
                          </a:solidFill>
                          <a:effectLst/>
                          <a:latin typeface="Courier New" pitchFamily="49" charset="0"/>
                          <a:ea typeface="+mn-ea"/>
                          <a:cs typeface="+mn-cs"/>
                        </a:rPr>
                        <a:t> </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200" b="0" i="0" u="none" strike="noStrike" kern="1200" cap="none" normalizeH="0" baseline="0" dirty="0">
                        <a:ln>
                          <a:noFill/>
                        </a:ln>
                        <a:solidFill>
                          <a:schemeClr val="tx1"/>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200" b="0" i="0" u="none" strike="noStrike" kern="1200" cap="none" normalizeH="0" baseline="0" dirty="0">
                        <a:ln>
                          <a:noFill/>
                        </a:ln>
                        <a:solidFill>
                          <a:schemeClr val="tx1"/>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200" b="0" i="0" u="none" strike="noStrike" kern="1200" cap="none" normalizeH="0" baseline="0" dirty="0">
                        <a:ln>
                          <a:noFill/>
                        </a:ln>
                        <a:solidFill>
                          <a:schemeClr val="tx1"/>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none" strike="noStrike" kern="1200" cap="none" normalizeH="0" baseline="0" dirty="0">
                          <a:ln>
                            <a:noFill/>
                          </a:ln>
                          <a:solidFill>
                            <a:schemeClr val="tx1"/>
                          </a:solidFill>
                          <a:effectLst/>
                          <a:latin typeface="Courier New" pitchFamily="49" charset="0"/>
                          <a:ea typeface="+mn-ea"/>
                          <a:cs typeface="+mn-cs"/>
                        </a:rPr>
                        <a:t>NPRR1266</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200" b="0" i="0" u="none" strike="noStrike" kern="1200" cap="none" normalizeH="0" baseline="0" dirty="0">
                        <a:ln>
                          <a:noFill/>
                        </a:ln>
                        <a:solidFill>
                          <a:srgbClr val="FF0000"/>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600" b="0" i="0" u="none" strike="noStrike" kern="1200" cap="none" normalizeH="0" baseline="0" dirty="0">
                        <a:ln>
                          <a:noFill/>
                        </a:ln>
                        <a:solidFill>
                          <a:schemeClr val="tx1"/>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none" strike="noStrike" kern="1200" cap="none" normalizeH="0" baseline="0" dirty="0">
                          <a:ln>
                            <a:noFill/>
                          </a:ln>
                          <a:solidFill>
                            <a:schemeClr val="tx1"/>
                          </a:solidFill>
                          <a:effectLst/>
                          <a:latin typeface="Courier New" pitchFamily="49" charset="0"/>
                          <a:ea typeface="+mn-ea"/>
                          <a:cs typeface="+mn-cs"/>
                        </a:rPr>
                        <a:t>NPRR1277</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1200" b="0" i="0" u="none" strike="noStrike" kern="1200" cap="none" normalizeH="0" baseline="0" dirty="0">
                          <a:ln>
                            <a:noFill/>
                          </a:ln>
                          <a:solidFill>
                            <a:schemeClr val="tx1"/>
                          </a:solidFill>
                          <a:effectLst/>
                          <a:latin typeface="Courier New" pitchFamily="49" charset="0"/>
                          <a:ea typeface="+mn-ea"/>
                          <a:cs typeface="+mn-cs"/>
                        </a:rPr>
                        <a:t> NPRR1287</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900" b="0" i="0" u="none" strike="noStrike" kern="1200" cap="none" normalizeH="0" baseline="0" dirty="0" err="1">
                          <a:ln>
                            <a:noFill/>
                          </a:ln>
                          <a:solidFill>
                            <a:schemeClr val="tx1"/>
                          </a:solidFill>
                          <a:effectLst/>
                          <a:latin typeface="Courier New" pitchFamily="49" charset="0"/>
                          <a:ea typeface="+mn-ea"/>
                          <a:cs typeface="+mn-cs"/>
                        </a:rPr>
                        <a:t>Add’l</a:t>
                      </a:r>
                      <a:r>
                        <a:rPr kumimoji="0" lang="en-US" sz="900" b="0" i="0" u="none" strike="noStrike" kern="1200" cap="none" normalizeH="0" baseline="0" dirty="0">
                          <a:ln>
                            <a:noFill/>
                          </a:ln>
                          <a:solidFill>
                            <a:schemeClr val="tx1"/>
                          </a:solidFill>
                          <a:effectLst/>
                          <a:latin typeface="Courier New" pitchFamily="49" charset="0"/>
                          <a:ea typeface="+mn-ea"/>
                          <a:cs typeface="+mn-cs"/>
                        </a:rPr>
                        <a:t> Public Data Products in ERCOT Data Portal</a:t>
                      </a:r>
                      <a:endParaRPr kumimoji="0" lang="en-US" sz="1200" b="0" i="0" u="none" strike="noStrike" kern="1200" cap="none" normalizeH="0" baseline="0" dirty="0">
                        <a:ln>
                          <a:noFill/>
                        </a:ln>
                        <a:solidFill>
                          <a:schemeClr val="tx1"/>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sngStrike" kern="1200" cap="none" normalizeH="0" baseline="0" dirty="0">
                        <a:ln>
                          <a:noFill/>
                        </a:ln>
                        <a:solidFill>
                          <a:schemeClr val="tx1"/>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noStrike" kern="1200" cap="none" normalizeH="0" baseline="0" dirty="0">
                        <a:ln>
                          <a:noFill/>
                        </a:ln>
                        <a:solidFill>
                          <a:srgbClr val="FF0000"/>
                        </a:solidFill>
                        <a:effectLst/>
                        <a:latin typeface="Courier New" pitchFamily="49" charset="0"/>
                        <a:ea typeface="+mn-ea"/>
                        <a:cs typeface="+mn-cs"/>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noStrike" kern="1200" cap="none" normalizeH="0" baseline="0" dirty="0">
                        <a:ln>
                          <a:noFill/>
                        </a:ln>
                        <a:solidFill>
                          <a:schemeClr val="tx1"/>
                        </a:solidFill>
                        <a:effectLst/>
                        <a:latin typeface="Arial"/>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noStrike" kern="1200" cap="none" normalizeH="0" baseline="0" dirty="0">
                        <a:ln>
                          <a:noFill/>
                        </a:ln>
                        <a:solidFill>
                          <a:schemeClr val="tx1"/>
                        </a:solidFill>
                        <a:effectLst/>
                        <a:latin typeface="Arial"/>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noStrike" kern="1200" cap="none" normalizeH="0" baseline="0" dirty="0">
                        <a:ln>
                          <a:noFill/>
                        </a:ln>
                        <a:solidFill>
                          <a:schemeClr val="tx1"/>
                        </a:solidFill>
                        <a:effectLst/>
                        <a:latin typeface="Arial"/>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1000" b="0" i="0" u="none" strike="noStrike" kern="1200" cap="none" normalizeH="0" baseline="0" dirty="0">
                          <a:ln>
                            <a:noFill/>
                          </a:ln>
                          <a:solidFill>
                            <a:srgbClr val="FF0000"/>
                          </a:solidFill>
                          <a:effectLst/>
                          <a:latin typeface="Arial"/>
                          <a:ea typeface="+mn-ea"/>
                          <a:cs typeface="+mn-cs"/>
                        </a:rPr>
                        <a:t>CRR</a:t>
                      </a:r>
                      <a:r>
                        <a:rPr kumimoji="0" lang="en-US" sz="1000" b="0" i="0" u="none" strike="noStrike" kern="1200" cap="none" normalizeH="0" baseline="0" dirty="0">
                          <a:ln>
                            <a:noFill/>
                          </a:ln>
                          <a:solidFill>
                            <a:schemeClr val="tx1"/>
                          </a:solidFill>
                          <a:effectLst/>
                          <a:latin typeface="Arial"/>
                          <a:ea typeface="+mn-ea"/>
                          <a:cs typeface="+mn-cs"/>
                        </a:rPr>
                        <a:t> </a:t>
                      </a:r>
                      <a:r>
                        <a:rPr kumimoji="0" lang="en-US" sz="1000" b="0" i="0" u="none" strike="noStrike" kern="1200" cap="none" normalizeH="0" baseline="0" dirty="0">
                          <a:ln>
                            <a:noFill/>
                          </a:ln>
                          <a:solidFill>
                            <a:srgbClr val="FF0000"/>
                          </a:solidFill>
                          <a:effectLst/>
                          <a:latin typeface="Arial"/>
                          <a:ea typeface="+mn-ea"/>
                          <a:cs typeface="+mn-cs"/>
                        </a:rPr>
                        <a:t>Historical Data Removal</a:t>
                      </a: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noStrike" kern="1200" cap="none" normalizeH="0" baseline="0" dirty="0">
                        <a:ln>
                          <a:noFill/>
                        </a:ln>
                        <a:solidFill>
                          <a:schemeClr val="tx1"/>
                        </a:solidFill>
                        <a:effectLst/>
                        <a:latin typeface="Arial"/>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noStrike" kern="1200" cap="none" normalizeH="0" baseline="0" dirty="0">
                        <a:ln>
                          <a:noFill/>
                        </a:ln>
                        <a:solidFill>
                          <a:schemeClr val="tx1"/>
                        </a:solidFill>
                        <a:effectLst/>
                        <a:latin typeface="Arial"/>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noStrike" kern="1200" cap="none" normalizeH="0" baseline="0" dirty="0">
                        <a:ln>
                          <a:noFill/>
                        </a:ln>
                        <a:solidFill>
                          <a:schemeClr val="tx1"/>
                        </a:solidFill>
                        <a:effectLst/>
                        <a:latin typeface="Arial"/>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noStrike" kern="1200" cap="none" normalizeH="0" baseline="0" dirty="0">
                        <a:ln>
                          <a:noFill/>
                        </a:ln>
                        <a:solidFill>
                          <a:schemeClr val="tx1"/>
                        </a:solidFill>
                        <a:effectLst/>
                        <a:latin typeface="Arial"/>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noStrike" kern="1200" cap="none" normalizeH="0" baseline="0" dirty="0">
                        <a:ln>
                          <a:noFill/>
                        </a:ln>
                        <a:solidFill>
                          <a:schemeClr val="tx1"/>
                        </a:solidFill>
                        <a:effectLst/>
                        <a:latin typeface="Arial"/>
                        <a:ea typeface="+mn-ea"/>
                        <a:cs typeface="+mn-cs"/>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100" b="0" i="0" u="none" strike="noStrike" kern="1200" cap="none" normalizeH="0" baseline="0" dirty="0">
                        <a:ln>
                          <a:noFill/>
                        </a:ln>
                        <a:solidFill>
                          <a:schemeClr val="tx1"/>
                        </a:solidFill>
                        <a:effectLst/>
                        <a:latin typeface="+mn-lt"/>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100" b="0" i="0" u="none" strike="noStrike" kern="1200" cap="none" normalizeH="0" baseline="0" dirty="0">
                        <a:ln>
                          <a:noFill/>
                        </a:ln>
                        <a:solidFill>
                          <a:schemeClr val="tx1"/>
                        </a:solidFill>
                        <a:effectLst/>
                        <a:latin typeface="+mn-lt"/>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100" b="0" i="0" u="none" strike="noStrike" kern="1200" cap="none" normalizeH="0" baseline="0" dirty="0">
                        <a:ln>
                          <a:noFill/>
                        </a:ln>
                        <a:solidFill>
                          <a:schemeClr val="tx1"/>
                        </a:solidFill>
                        <a:effectLst/>
                        <a:latin typeface="+mn-lt"/>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100" b="0" i="0" u="none" strike="noStrike" kern="1200" cap="none" normalizeH="0" baseline="0" dirty="0">
                        <a:ln>
                          <a:noFill/>
                        </a:ln>
                        <a:solidFill>
                          <a:schemeClr val="tx1"/>
                        </a:solidFill>
                        <a:effectLst/>
                        <a:latin typeface="+mn-lt"/>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100" b="0" i="0" u="none" strike="noStrike" kern="1200" cap="none" normalizeH="0" baseline="0" dirty="0">
                        <a:ln>
                          <a:noFill/>
                        </a:ln>
                        <a:solidFill>
                          <a:schemeClr val="tx1"/>
                        </a:solidFill>
                        <a:effectLst/>
                        <a:latin typeface="+mn-lt"/>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100" b="0" i="0" u="none" strike="noStrike" kern="1200" cap="none" normalizeH="0" baseline="0" dirty="0">
                        <a:ln>
                          <a:noFill/>
                        </a:ln>
                        <a:solidFill>
                          <a:schemeClr val="tx1"/>
                        </a:solidFill>
                        <a:effectLst/>
                        <a:latin typeface="+mn-lt"/>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100" b="0" i="0" u="none" strike="noStrike" kern="1200" cap="none" normalizeH="0" baseline="0" dirty="0">
                        <a:ln>
                          <a:noFill/>
                        </a:ln>
                        <a:solidFill>
                          <a:schemeClr val="tx1"/>
                        </a:solidFill>
                        <a:effectLst/>
                        <a:latin typeface="+mn-lt"/>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100" b="0" i="0" u="none" strike="noStrike" kern="1200" cap="none" normalizeH="0" baseline="0" dirty="0">
                        <a:ln>
                          <a:noFill/>
                        </a:ln>
                        <a:solidFill>
                          <a:schemeClr val="tx1"/>
                        </a:solidFill>
                        <a:effectLst/>
                        <a:latin typeface="+mn-lt"/>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1100" b="0" i="0" u="none" strike="noStrike" kern="1200" cap="none" normalizeH="0" baseline="0" dirty="0">
                          <a:ln>
                            <a:noFill/>
                          </a:ln>
                          <a:solidFill>
                            <a:schemeClr val="tx1"/>
                          </a:solidFill>
                          <a:effectLst/>
                          <a:latin typeface="+mn-lt"/>
                          <a:ea typeface="+mn-ea"/>
                          <a:cs typeface="+mn-cs"/>
                        </a:rPr>
                        <a:t> </a:t>
                      </a:r>
                      <a:endParaRPr kumimoji="0" lang="en-US" sz="1100" b="0" i="0" u="none" strike="sngStrike" kern="1200" cap="none" normalizeH="0" baseline="0" dirty="0">
                        <a:ln>
                          <a:noFill/>
                        </a:ln>
                        <a:solidFill>
                          <a:schemeClr val="tx1"/>
                        </a:solidFill>
                        <a:effectLst/>
                        <a:latin typeface="+mn-lt"/>
                        <a:ea typeface="+mn-ea"/>
                        <a:cs typeface="+mn-cs"/>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1200" b="0" i="0" u="none" strike="noStrike" kern="1200" cap="none" normalizeH="0" baseline="0" dirty="0">
                          <a:ln>
                            <a:noFill/>
                          </a:ln>
                          <a:solidFill>
                            <a:schemeClr val="tx1"/>
                          </a:solidFill>
                          <a:effectLst/>
                          <a:latin typeface="Courier New" pitchFamily="49" charset="0"/>
                          <a:ea typeface="+mn-ea"/>
                          <a:cs typeface="+mn-cs"/>
                        </a:rPr>
                        <a:t>SCR820</a:t>
                      </a:r>
                    </a:p>
                  </a:txBody>
                  <a:tcPr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TextBox 21">
            <a:extLst>
              <a:ext uri="{FF2B5EF4-FFF2-40B4-BE49-F238E27FC236}">
                <a16:creationId xmlns:a16="http://schemas.microsoft.com/office/drawing/2014/main" id="{3C7337DF-3236-49AF-5B9D-C83E33EF05AA}"/>
              </a:ext>
            </a:extLst>
          </p:cNvPr>
          <p:cNvSpPr txBox="1">
            <a:spLocks noChangeArrowheads="1"/>
          </p:cNvSpPr>
          <p:nvPr/>
        </p:nvSpPr>
        <p:spPr bwMode="auto">
          <a:xfrm>
            <a:off x="4225663" y="5623342"/>
            <a:ext cx="1173951" cy="83099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nchor="ctr" anchorCtr="0">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800" b="0" i="0" u="sng" strike="noStrike" kern="0" cap="none" spc="0" normalizeH="0" baseline="0" noProof="0" dirty="0">
                <a:ln>
                  <a:noFill/>
                </a:ln>
                <a:solidFill>
                  <a:srgbClr val="000000"/>
                </a:solidFill>
                <a:effectLst/>
                <a:uLnTx/>
                <a:uFillTx/>
                <a:latin typeface="Arial" charset="0"/>
                <a:ea typeface="+mn-ea"/>
                <a:cs typeface="+mn-cs"/>
              </a:rPr>
              <a:t>Project Status Codes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800" b="0" i="0" u="none" strike="noStrike" kern="0" cap="none" spc="0" normalizeH="0" baseline="0" noProof="0" dirty="0">
                <a:ln>
                  <a:noFill/>
                </a:ln>
                <a:solidFill>
                  <a:srgbClr val="000000"/>
                </a:solidFill>
                <a:effectLst/>
                <a:uLnTx/>
                <a:uFillTx/>
                <a:latin typeface="Arial" charset="0"/>
                <a:ea typeface="+mn-ea"/>
                <a:cs typeface="+mn-cs"/>
              </a:rPr>
              <a:t>  NS = Not Started</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800" b="0" i="0" u="none" strike="noStrike" kern="0" cap="none" spc="0" normalizeH="0" baseline="0" noProof="0" dirty="0">
                <a:ln>
                  <a:noFill/>
                </a:ln>
                <a:solidFill>
                  <a:srgbClr val="000000"/>
                </a:solidFill>
                <a:effectLst/>
                <a:uLnTx/>
                <a:uFillTx/>
                <a:latin typeface="Arial" charset="0"/>
                <a:ea typeface="+mn-ea"/>
                <a:cs typeface="+mn-cs"/>
              </a:rPr>
              <a:t>  I     = Initiation</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800" b="0" i="0" u="none" strike="noStrike" kern="0" cap="none" spc="0" normalizeH="0" baseline="0" noProof="0" dirty="0">
                <a:ln>
                  <a:noFill/>
                </a:ln>
                <a:solidFill>
                  <a:srgbClr val="000000"/>
                </a:solidFill>
                <a:effectLst/>
                <a:uLnTx/>
                <a:uFillTx/>
                <a:latin typeface="Arial" charset="0"/>
                <a:ea typeface="+mn-ea"/>
                <a:cs typeface="+mn-cs"/>
              </a:rPr>
              <a:t>  P    = Planning</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800" b="0" i="0" u="none" strike="noStrike" kern="0" cap="none" spc="0" normalizeH="0" baseline="0" noProof="0" dirty="0">
                <a:ln>
                  <a:noFill/>
                </a:ln>
                <a:solidFill>
                  <a:srgbClr val="000000"/>
                </a:solidFill>
                <a:effectLst/>
                <a:uLnTx/>
                <a:uFillTx/>
                <a:latin typeface="Arial" charset="0"/>
                <a:ea typeface="+mn-ea"/>
                <a:cs typeface="+mn-cs"/>
              </a:rPr>
              <a:t>  E    = Execution</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800" b="0" i="0" u="none" strike="noStrike" kern="0" cap="none" spc="0" normalizeH="0" baseline="0" noProof="0" dirty="0">
                <a:ln>
                  <a:noFill/>
                </a:ln>
                <a:solidFill>
                  <a:srgbClr val="000000"/>
                </a:solidFill>
                <a:effectLst/>
                <a:uLnTx/>
                <a:uFillTx/>
                <a:latin typeface="Arial" charset="0"/>
                <a:ea typeface="+mn-ea"/>
                <a:cs typeface="+mn-cs"/>
              </a:rPr>
              <a:t>  H    = On Hold</a:t>
            </a:r>
          </a:p>
        </p:txBody>
      </p:sp>
      <p:sp>
        <p:nvSpPr>
          <p:cNvPr id="3" name="Flowchart: Alternate Process 2">
            <a:extLst>
              <a:ext uri="{FF2B5EF4-FFF2-40B4-BE49-F238E27FC236}">
                <a16:creationId xmlns:a16="http://schemas.microsoft.com/office/drawing/2014/main" id="{0538845A-9179-582C-B878-B358B8FD79A2}"/>
              </a:ext>
            </a:extLst>
          </p:cNvPr>
          <p:cNvSpPr/>
          <p:nvPr/>
        </p:nvSpPr>
        <p:spPr>
          <a:xfrm>
            <a:off x="160867" y="739250"/>
            <a:ext cx="356616" cy="2286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FFFFFF"/>
                </a:solidFill>
                <a:effectLst/>
                <a:uLnTx/>
                <a:uFillTx/>
                <a:latin typeface="Arial" panose="020B0604020202020204"/>
                <a:ea typeface="+mn-ea"/>
                <a:cs typeface="+mn-cs"/>
              </a:rPr>
              <a:t>R1</a:t>
            </a:r>
            <a:endParaRPr kumimoji="0" lang="en-US" sz="1400" b="1"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51" name="Flowchart: Alternate Process 50">
            <a:extLst>
              <a:ext uri="{FF2B5EF4-FFF2-40B4-BE49-F238E27FC236}">
                <a16:creationId xmlns:a16="http://schemas.microsoft.com/office/drawing/2014/main" id="{799D2FA0-8B3E-0B45-4694-E50B59D8C24E}"/>
              </a:ext>
            </a:extLst>
          </p:cNvPr>
          <p:cNvSpPr/>
          <p:nvPr/>
        </p:nvSpPr>
        <p:spPr>
          <a:xfrm>
            <a:off x="1600200" y="747491"/>
            <a:ext cx="356616" cy="2286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FFFFFF"/>
                </a:solidFill>
                <a:effectLst/>
                <a:uLnTx/>
                <a:uFillTx/>
                <a:latin typeface="Arial" panose="020B0604020202020204"/>
                <a:ea typeface="+mn-ea"/>
                <a:cs typeface="+mn-cs"/>
              </a:rPr>
              <a:t>R2</a:t>
            </a:r>
            <a:endParaRPr kumimoji="0" lang="en-US" sz="1400" b="1"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53" name="Flowchart: Alternate Process 52">
            <a:extLst>
              <a:ext uri="{FF2B5EF4-FFF2-40B4-BE49-F238E27FC236}">
                <a16:creationId xmlns:a16="http://schemas.microsoft.com/office/drawing/2014/main" id="{D9F77CFF-462B-9E50-0EFD-A896496F09C9}"/>
              </a:ext>
            </a:extLst>
          </p:cNvPr>
          <p:cNvSpPr/>
          <p:nvPr/>
        </p:nvSpPr>
        <p:spPr>
          <a:xfrm>
            <a:off x="4572000" y="743509"/>
            <a:ext cx="356616" cy="2286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FFFFFF"/>
                </a:solidFill>
                <a:effectLst/>
                <a:uLnTx/>
                <a:uFillTx/>
                <a:latin typeface="Arial" panose="020B0604020202020204"/>
                <a:ea typeface="+mn-ea"/>
                <a:cs typeface="+mn-cs"/>
              </a:rPr>
              <a:t>R4</a:t>
            </a:r>
            <a:endParaRPr kumimoji="0" lang="en-US" sz="1400" b="1"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54" name="Flowchart: Alternate Process 53">
            <a:extLst>
              <a:ext uri="{FF2B5EF4-FFF2-40B4-BE49-F238E27FC236}">
                <a16:creationId xmlns:a16="http://schemas.microsoft.com/office/drawing/2014/main" id="{2615F467-AD5A-C63E-82B1-922449E3611F}"/>
              </a:ext>
            </a:extLst>
          </p:cNvPr>
          <p:cNvSpPr/>
          <p:nvPr/>
        </p:nvSpPr>
        <p:spPr>
          <a:xfrm>
            <a:off x="6021407" y="738894"/>
            <a:ext cx="356616" cy="2286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FFFFFF"/>
                </a:solidFill>
                <a:effectLst/>
                <a:uLnTx/>
                <a:uFillTx/>
                <a:latin typeface="Arial" panose="020B0604020202020204"/>
                <a:ea typeface="+mn-ea"/>
                <a:cs typeface="+mn-cs"/>
              </a:rPr>
              <a:t>R5</a:t>
            </a:r>
            <a:endParaRPr kumimoji="0" lang="en-US" sz="1400" b="1"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55" name="Flowchart: Alternate Process 54">
            <a:extLst>
              <a:ext uri="{FF2B5EF4-FFF2-40B4-BE49-F238E27FC236}">
                <a16:creationId xmlns:a16="http://schemas.microsoft.com/office/drawing/2014/main" id="{BE9FE421-EC62-4777-DB6E-65ECAD7DBACE}"/>
              </a:ext>
            </a:extLst>
          </p:cNvPr>
          <p:cNvSpPr/>
          <p:nvPr/>
        </p:nvSpPr>
        <p:spPr>
          <a:xfrm>
            <a:off x="7475046" y="743509"/>
            <a:ext cx="356616" cy="2286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FFFFFF"/>
                </a:solidFill>
                <a:effectLst/>
                <a:uLnTx/>
                <a:uFillTx/>
                <a:latin typeface="Arial" panose="020B0604020202020204"/>
                <a:ea typeface="+mn-ea"/>
                <a:cs typeface="+mn-cs"/>
              </a:rPr>
              <a:t>R6</a:t>
            </a:r>
            <a:endParaRPr kumimoji="0" lang="en-US" sz="1400" b="1" i="0" u="none" strike="noStrike" kern="1200" cap="none" spc="0" normalizeH="0" baseline="0" noProof="0" dirty="0">
              <a:ln>
                <a:noFill/>
              </a:ln>
              <a:solidFill>
                <a:srgbClr val="FFFFFF"/>
              </a:solidFill>
              <a:effectLst/>
              <a:uLnTx/>
              <a:uFillTx/>
              <a:latin typeface="Arial" panose="020B0604020202020204"/>
              <a:ea typeface="+mn-ea"/>
              <a:cs typeface="+mn-cs"/>
            </a:endParaRPr>
          </a:p>
        </p:txBody>
      </p:sp>
      <p:graphicFrame>
        <p:nvGraphicFramePr>
          <p:cNvPr id="7" name="Group 3">
            <a:extLst>
              <a:ext uri="{FF2B5EF4-FFF2-40B4-BE49-F238E27FC236}">
                <a16:creationId xmlns:a16="http://schemas.microsoft.com/office/drawing/2014/main" id="{A7301701-8070-088C-1EC4-2264AE4F065E}"/>
              </a:ext>
            </a:extLst>
          </p:cNvPr>
          <p:cNvGraphicFramePr>
            <a:graphicFrameLocks/>
          </p:cNvGraphicFramePr>
          <p:nvPr/>
        </p:nvGraphicFramePr>
        <p:xfrm>
          <a:off x="160280" y="3749592"/>
          <a:ext cx="8839200" cy="1736808"/>
        </p:xfrm>
        <a:graphic>
          <a:graphicData uri="http://schemas.openxmlformats.org/drawingml/2006/table">
            <a:tbl>
              <a:tblPr/>
              <a:tblGrid>
                <a:gridCol w="1439920">
                  <a:extLst>
                    <a:ext uri="{9D8B030D-6E8A-4147-A177-3AD203B41FA5}">
                      <a16:colId xmlns:a16="http://schemas.microsoft.com/office/drawing/2014/main" val="20000"/>
                    </a:ext>
                  </a:extLst>
                </a:gridCol>
                <a:gridCol w="1524000">
                  <a:extLst>
                    <a:ext uri="{9D8B030D-6E8A-4147-A177-3AD203B41FA5}">
                      <a16:colId xmlns:a16="http://schemas.microsoft.com/office/drawing/2014/main" val="20001"/>
                    </a:ext>
                  </a:extLst>
                </a:gridCol>
                <a:gridCol w="1447800">
                  <a:extLst>
                    <a:ext uri="{9D8B030D-6E8A-4147-A177-3AD203B41FA5}">
                      <a16:colId xmlns:a16="http://schemas.microsoft.com/office/drawing/2014/main" val="20002"/>
                    </a:ext>
                  </a:extLst>
                </a:gridCol>
                <a:gridCol w="1447800">
                  <a:extLst>
                    <a:ext uri="{9D8B030D-6E8A-4147-A177-3AD203B41FA5}">
                      <a16:colId xmlns:a16="http://schemas.microsoft.com/office/drawing/2014/main" val="20003"/>
                    </a:ext>
                  </a:extLst>
                </a:gridCol>
                <a:gridCol w="1447800">
                  <a:extLst>
                    <a:ext uri="{9D8B030D-6E8A-4147-A177-3AD203B41FA5}">
                      <a16:colId xmlns:a16="http://schemas.microsoft.com/office/drawing/2014/main" val="20004"/>
                    </a:ext>
                  </a:extLst>
                </a:gridCol>
                <a:gridCol w="1531880">
                  <a:extLst>
                    <a:ext uri="{9D8B030D-6E8A-4147-A177-3AD203B41FA5}">
                      <a16:colId xmlns:a16="http://schemas.microsoft.com/office/drawing/2014/main" val="20005"/>
                    </a:ext>
                  </a:extLst>
                </a:gridCol>
              </a:tblGrid>
              <a:tr h="421311">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rPr>
                        <a:t>     July</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kern="1200" cap="none" normalizeH="0" baseline="0" dirty="0">
                          <a:ln>
                            <a:noFill/>
                          </a:ln>
                          <a:solidFill>
                            <a:schemeClr val="tx1"/>
                          </a:solidFill>
                          <a:effectLst/>
                          <a:latin typeface="Arial" charset="0"/>
                          <a:ea typeface="+mn-ea"/>
                          <a:cs typeface="+mn-cs"/>
                        </a:rPr>
                        <a:t>7/29-7/30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rPr>
                        <a:t>    August</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kern="1200" cap="none" normalizeH="0" baseline="0" dirty="0">
                          <a:ln>
                            <a:noFill/>
                          </a:ln>
                          <a:solidFill>
                            <a:schemeClr val="tx1"/>
                          </a:solidFill>
                          <a:effectLst/>
                          <a:latin typeface="Arial" charset="0"/>
                          <a:ea typeface="+mn-ea"/>
                          <a:cs typeface="+mn-cs"/>
                        </a:rPr>
                        <a:t>8/26-8/27</a:t>
                      </a:r>
                      <a:endParaRPr kumimoji="0" lang="en-US" sz="1200" b="0" i="1" u="none" strike="noStrike" cap="none" normalizeH="0" baseline="0" dirty="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rPr>
                        <a:t>       September</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kern="1200" cap="none" normalizeH="0" baseline="0" dirty="0">
                          <a:ln>
                            <a:noFill/>
                          </a:ln>
                          <a:solidFill>
                            <a:schemeClr val="tx1"/>
                          </a:solidFill>
                          <a:effectLst/>
                          <a:latin typeface="Arial" charset="0"/>
                          <a:ea typeface="+mn-ea"/>
                          <a:cs typeface="+mn-cs"/>
                        </a:rPr>
                        <a:t>9/30-10/1</a:t>
                      </a:r>
                      <a:endParaRPr kumimoji="0" lang="en-US" sz="1200" b="0" i="1" u="none" strike="noStrike" cap="none" normalizeH="0" baseline="0" dirty="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rPr>
                        <a:t>         October</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kern="1200" cap="none" normalizeH="0" baseline="0" dirty="0">
                          <a:ln>
                            <a:noFill/>
                          </a:ln>
                          <a:solidFill>
                            <a:schemeClr val="tx1"/>
                          </a:solidFill>
                          <a:effectLst/>
                          <a:latin typeface="Arial" charset="0"/>
                          <a:ea typeface="+mn-ea"/>
                          <a:cs typeface="+mn-cs"/>
                        </a:rPr>
                        <a:t>10/28-10/29</a:t>
                      </a:r>
                      <a:endParaRPr kumimoji="0" lang="en-US" sz="1200" b="0" i="1" u="none" strike="noStrike" cap="none" normalizeH="0" baseline="0" dirty="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rPr>
                        <a:t>          December</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rPr>
                        <a:t>12/16-12/17</a:t>
                      </a:r>
                      <a:endParaRPr kumimoji="0" lang="en-US" sz="1200" b="0" i="1" u="none" strike="noStrike" cap="none" normalizeH="0" baseline="0" dirty="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10000"/>
                  </a:ext>
                </a:extLst>
              </a:tr>
              <a:tr h="1243032">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100" b="0" i="0" u="none" strike="noStrike" cap="none" normalizeH="0" baseline="0" dirty="0">
                          <a:ln>
                            <a:noFill/>
                          </a:ln>
                          <a:solidFill>
                            <a:schemeClr val="tx1"/>
                          </a:solidFill>
                          <a:effectLst/>
                          <a:latin typeface="Courier New" pitchFamily="49" charset="0"/>
                        </a:rPr>
                        <a:t>DPC Automation</a:t>
                      </a: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a:ln>
                          <a:noFill/>
                        </a:ln>
                        <a:solidFill>
                          <a:schemeClr val="tx1"/>
                        </a:solidFill>
                        <a:effectLst/>
                        <a:latin typeface="Courier New" pitchFamily="49" charset="0"/>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sngStrike" cap="none" normalizeH="0" baseline="0" dirty="0">
                        <a:ln>
                          <a:noFill/>
                        </a:ln>
                        <a:solidFill>
                          <a:schemeClr val="tx1"/>
                        </a:solidFill>
                        <a:effectLst/>
                        <a:latin typeface="Courier New" pitchFamily="49"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200" b="0" i="0" u="none" strike="noStrike" kern="1200" cap="none" normalizeH="0" baseline="0" dirty="0">
                        <a:ln>
                          <a:noFill/>
                        </a:ln>
                        <a:solidFill>
                          <a:schemeClr val="tx1"/>
                        </a:solidFill>
                        <a:effectLst/>
                        <a:latin typeface="Courier New" pitchFamily="49" charset="0"/>
                        <a:ea typeface="+mn-ea"/>
                        <a:cs typeface="+mn-cs"/>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1200" b="0" i="0" u="none" strike="noStrike" kern="1200" cap="none" normalizeH="0" baseline="0" dirty="0">
                          <a:ln>
                            <a:noFill/>
                          </a:ln>
                          <a:solidFill>
                            <a:schemeClr val="tx1"/>
                          </a:solidFill>
                          <a:effectLst/>
                          <a:latin typeface="Courier New" pitchFamily="49" charset="0"/>
                          <a:ea typeface="+mn-ea"/>
                          <a:cs typeface="+mn-cs"/>
                        </a:rPr>
                        <a:t>NPRR1198</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1200" b="0" i="0" u="none" strike="noStrike" kern="1200" cap="none" normalizeH="0" baseline="0" dirty="0">
                          <a:ln>
                            <a:noFill/>
                          </a:ln>
                          <a:solidFill>
                            <a:schemeClr val="tx1"/>
                          </a:solidFill>
                          <a:effectLst/>
                          <a:latin typeface="Courier New" pitchFamily="49" charset="0"/>
                          <a:ea typeface="+mn-ea"/>
                          <a:cs typeface="+mn-cs"/>
                        </a:rPr>
                        <a:t>NPRR1303</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1200" b="0" i="0" u="none" strike="noStrike" kern="1200" cap="none" normalizeH="0" baseline="0" dirty="0">
                          <a:ln>
                            <a:noFill/>
                          </a:ln>
                          <a:solidFill>
                            <a:schemeClr val="tx1"/>
                          </a:solidFill>
                          <a:effectLst/>
                          <a:latin typeface="Courier New" panose="02070309020205020404" pitchFamily="49" charset="0"/>
                          <a:ea typeface="+mn-ea"/>
                          <a:cs typeface="Courier New" panose="02070309020205020404" pitchFamily="49" charset="0"/>
                        </a:rPr>
                        <a:t>NPRR1281</a:t>
                      </a:r>
                      <a:r>
                        <a:rPr kumimoji="0" lang="en-US" sz="1100" b="0" i="0" u="none" strike="noStrike" kern="1200" cap="none" normalizeH="0" baseline="0" dirty="0">
                          <a:ln>
                            <a:noFill/>
                          </a:ln>
                          <a:solidFill>
                            <a:schemeClr val="tx1"/>
                          </a:solidFill>
                          <a:effectLst/>
                          <a:latin typeface="+mn-lt"/>
                          <a:ea typeface="+mn-ea"/>
                          <a:cs typeface="+mn-cs"/>
                        </a:rPr>
                        <a:t> </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200" b="0" i="0" u="none" strike="noStrike" kern="1200" cap="none" normalizeH="0" baseline="0" dirty="0">
                        <a:ln>
                          <a:noFill/>
                        </a:ln>
                        <a:solidFill>
                          <a:srgbClr val="FF0000"/>
                        </a:solidFill>
                        <a:effectLst/>
                        <a:latin typeface="Courier New" pitchFamily="49" charset="0"/>
                        <a:ea typeface="+mn-ea"/>
                        <a:cs typeface="+mn-cs"/>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100" b="0" i="0" u="none" strike="noStrike" kern="1200" cap="none" normalizeH="0" baseline="0" dirty="0">
                        <a:ln>
                          <a:noFill/>
                        </a:ln>
                        <a:solidFill>
                          <a:schemeClr val="tx1"/>
                        </a:solidFill>
                        <a:effectLst/>
                        <a:latin typeface="+mn-lt"/>
                        <a:ea typeface="+mn-ea"/>
                        <a:cs typeface="+mn-cs"/>
                      </a:endParaRPr>
                    </a:p>
                  </a:txBody>
                  <a:tcPr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
        <p:nvSpPr>
          <p:cNvPr id="8" name="Flowchart: Alternate Process 7">
            <a:extLst>
              <a:ext uri="{FF2B5EF4-FFF2-40B4-BE49-F238E27FC236}">
                <a16:creationId xmlns:a16="http://schemas.microsoft.com/office/drawing/2014/main" id="{8434DC2E-84B5-4927-5867-59A27A4CC931}"/>
              </a:ext>
            </a:extLst>
          </p:cNvPr>
          <p:cNvSpPr/>
          <p:nvPr/>
        </p:nvSpPr>
        <p:spPr>
          <a:xfrm>
            <a:off x="160363" y="3757265"/>
            <a:ext cx="356616" cy="2286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FFFFFF"/>
                </a:solidFill>
                <a:effectLst/>
                <a:uLnTx/>
                <a:uFillTx/>
                <a:latin typeface="Arial" panose="020B0604020202020204"/>
                <a:ea typeface="+mn-ea"/>
                <a:cs typeface="+mn-cs"/>
              </a:rPr>
              <a:t>R7</a:t>
            </a:r>
            <a:endParaRPr kumimoji="0" lang="en-US" sz="1400" b="1"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9" name="Flowchart: Alternate Process 8">
            <a:extLst>
              <a:ext uri="{FF2B5EF4-FFF2-40B4-BE49-F238E27FC236}">
                <a16:creationId xmlns:a16="http://schemas.microsoft.com/office/drawing/2014/main" id="{4D7BB218-C421-400A-FFA5-416F357C0328}"/>
              </a:ext>
            </a:extLst>
          </p:cNvPr>
          <p:cNvSpPr/>
          <p:nvPr/>
        </p:nvSpPr>
        <p:spPr>
          <a:xfrm>
            <a:off x="1599696" y="3765506"/>
            <a:ext cx="356616" cy="2286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FFFFFF"/>
                </a:solidFill>
                <a:effectLst/>
                <a:uLnTx/>
                <a:uFillTx/>
                <a:latin typeface="Arial" panose="020B0604020202020204"/>
                <a:ea typeface="+mn-ea"/>
                <a:cs typeface="+mn-cs"/>
              </a:rPr>
              <a:t>R8</a:t>
            </a:r>
            <a:endParaRPr kumimoji="0" lang="en-US" sz="1400" b="1"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2" name="Flowchart: Alternate Process 11">
            <a:extLst>
              <a:ext uri="{FF2B5EF4-FFF2-40B4-BE49-F238E27FC236}">
                <a16:creationId xmlns:a16="http://schemas.microsoft.com/office/drawing/2014/main" id="{CA67252E-F2BF-AD2F-3214-0668956B8DC7}"/>
              </a:ext>
            </a:extLst>
          </p:cNvPr>
          <p:cNvSpPr/>
          <p:nvPr/>
        </p:nvSpPr>
        <p:spPr>
          <a:xfrm>
            <a:off x="4571496" y="3761524"/>
            <a:ext cx="457200" cy="2286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FFFFFF"/>
                </a:solidFill>
                <a:effectLst/>
                <a:uLnTx/>
                <a:uFillTx/>
                <a:latin typeface="Arial" panose="020B0604020202020204"/>
                <a:ea typeface="+mn-ea"/>
                <a:cs typeface="+mn-cs"/>
              </a:rPr>
              <a:t>R10</a:t>
            </a:r>
            <a:endParaRPr kumimoji="0" lang="en-US" sz="1400" b="1"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3" name="Flowchart: Alternate Process 12">
            <a:extLst>
              <a:ext uri="{FF2B5EF4-FFF2-40B4-BE49-F238E27FC236}">
                <a16:creationId xmlns:a16="http://schemas.microsoft.com/office/drawing/2014/main" id="{689D3A12-42B6-1E36-4528-366BEFB85334}"/>
              </a:ext>
            </a:extLst>
          </p:cNvPr>
          <p:cNvSpPr/>
          <p:nvPr/>
        </p:nvSpPr>
        <p:spPr>
          <a:xfrm>
            <a:off x="7475046" y="3764323"/>
            <a:ext cx="457200" cy="2286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FFFFFF"/>
                </a:solidFill>
                <a:effectLst/>
                <a:uLnTx/>
                <a:uFillTx/>
                <a:latin typeface="Arial" panose="020B0604020202020204"/>
                <a:ea typeface="+mn-ea"/>
                <a:cs typeface="+mn-cs"/>
              </a:rPr>
              <a:t>R11</a:t>
            </a:r>
            <a:endParaRPr kumimoji="0" lang="en-US" sz="1400" b="1"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5" name="Flowchart: Alternate Process 4">
            <a:extLst>
              <a:ext uri="{FF2B5EF4-FFF2-40B4-BE49-F238E27FC236}">
                <a16:creationId xmlns:a16="http://schemas.microsoft.com/office/drawing/2014/main" id="{89B8D338-A09F-0F8E-151A-41361E55AE23}"/>
              </a:ext>
            </a:extLst>
          </p:cNvPr>
          <p:cNvSpPr/>
          <p:nvPr/>
        </p:nvSpPr>
        <p:spPr>
          <a:xfrm>
            <a:off x="3124200" y="737615"/>
            <a:ext cx="356616" cy="2286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FFFFFF"/>
                </a:solidFill>
                <a:effectLst/>
                <a:uLnTx/>
                <a:uFillTx/>
                <a:latin typeface="Arial" panose="020B0604020202020204"/>
                <a:ea typeface="+mn-ea"/>
                <a:cs typeface="+mn-cs"/>
              </a:rPr>
              <a:t>R3</a:t>
            </a:r>
            <a:endParaRPr kumimoji="0" lang="en-US" sz="1400" b="1"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0" name="Flowchart: Alternate Process 9">
            <a:extLst>
              <a:ext uri="{FF2B5EF4-FFF2-40B4-BE49-F238E27FC236}">
                <a16:creationId xmlns:a16="http://schemas.microsoft.com/office/drawing/2014/main" id="{4FB10E2C-D7C4-E2EC-2600-038C479E5386}"/>
              </a:ext>
            </a:extLst>
          </p:cNvPr>
          <p:cNvSpPr/>
          <p:nvPr/>
        </p:nvSpPr>
        <p:spPr>
          <a:xfrm>
            <a:off x="3123696" y="3755630"/>
            <a:ext cx="356616" cy="2286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FFFFFF"/>
                </a:solidFill>
                <a:effectLst/>
                <a:uLnTx/>
                <a:uFillTx/>
                <a:latin typeface="Arial" panose="020B0604020202020204"/>
                <a:ea typeface="+mn-ea"/>
                <a:cs typeface="+mn-cs"/>
              </a:rPr>
              <a:t>R9</a:t>
            </a:r>
            <a:endParaRPr kumimoji="0" lang="en-US" sz="1400" b="1"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4" name="TextBox 3">
            <a:extLst>
              <a:ext uri="{FF2B5EF4-FFF2-40B4-BE49-F238E27FC236}">
                <a16:creationId xmlns:a16="http://schemas.microsoft.com/office/drawing/2014/main" id="{59E6ED04-EF36-4BF4-308F-1A60F92DCE85}"/>
              </a:ext>
            </a:extLst>
          </p:cNvPr>
          <p:cNvSpPr txBox="1"/>
          <p:nvPr/>
        </p:nvSpPr>
        <p:spPr>
          <a:xfrm>
            <a:off x="8610600" y="1242312"/>
            <a:ext cx="370549" cy="707886"/>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E</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00" b="1" i="1" u="none" strike="noStrike" kern="0" cap="none" spc="0" normalizeH="0" baseline="0" noProof="0" dirty="0">
              <a:ln>
                <a:noFill/>
              </a:ln>
              <a:solidFill>
                <a:srgbClr val="000000"/>
              </a:solidFill>
              <a:effectLst/>
              <a:uLnTx/>
              <a:uFillTx/>
              <a:latin typeface="Courier New" panose="02070309020205020404" pitchFamily="49" charset="0"/>
              <a:ea typeface="+mn-ea"/>
              <a:cs typeface="Courier New" panose="02070309020205020404" pitchFamily="49"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000000"/>
                </a:solidFill>
                <a:effectLst/>
                <a:uLnTx/>
                <a:uFillTx/>
                <a:latin typeface="Courier New" panose="02070309020205020404" pitchFamily="49" charset="0"/>
                <a:ea typeface="+mn-ea"/>
                <a:cs typeface="Courier New" panose="02070309020205020404" pitchFamily="49" charset="0"/>
              </a:rPr>
              <a:t> </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00" b="1" i="0" u="none" strike="noStrike" kern="0" cap="none" spc="0" normalizeH="0" baseline="0" noProof="0" dirty="0">
              <a:ln>
                <a:noFill/>
              </a:ln>
              <a:solidFill>
                <a:srgbClr val="000000"/>
              </a:solidFill>
              <a:effectLst/>
              <a:uLnTx/>
              <a:uFillTx/>
              <a:latin typeface="Courier New" panose="02070309020205020404" pitchFamily="49" charset="0"/>
              <a:ea typeface="+mn-ea"/>
              <a:cs typeface="Courier New" panose="02070309020205020404" pitchFamily="49"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000000"/>
                </a:solidFill>
                <a:effectLst/>
                <a:uLnTx/>
                <a:uFillTx/>
                <a:latin typeface="Courier New" panose="02070309020205020404" pitchFamily="49" charset="0"/>
                <a:ea typeface="+mn-ea"/>
                <a:cs typeface="Courier New" panose="02070309020205020404" pitchFamily="49" charset="0"/>
              </a:rPr>
              <a:t> </a:t>
            </a:r>
          </a:p>
        </p:txBody>
      </p:sp>
      <p:sp>
        <p:nvSpPr>
          <p:cNvPr id="14" name="TextBox 15">
            <a:extLst>
              <a:ext uri="{FF2B5EF4-FFF2-40B4-BE49-F238E27FC236}">
                <a16:creationId xmlns:a16="http://schemas.microsoft.com/office/drawing/2014/main" id="{D59DA059-81CB-17AD-88C6-D5FB51E8F182}"/>
              </a:ext>
            </a:extLst>
          </p:cNvPr>
          <p:cNvSpPr txBox="1">
            <a:spLocks noChangeArrowheads="1"/>
          </p:cNvSpPr>
          <p:nvPr/>
        </p:nvSpPr>
        <p:spPr bwMode="auto">
          <a:xfrm>
            <a:off x="163570" y="3258979"/>
            <a:ext cx="8806492" cy="246221"/>
          </a:xfrm>
          <a:prstGeom prst="rect">
            <a:avLst/>
          </a:prstGeom>
          <a:solidFill>
            <a:schemeClr val="accent3">
              <a:lumMod val="20000"/>
              <a:lumOff val="80000"/>
            </a:schemeClr>
          </a:solidFill>
          <a:ln w="9525">
            <a:solidFill>
              <a:srgbClr val="000000"/>
            </a:solidFill>
            <a:miter lim="800000"/>
            <a:headEnd/>
            <a:tailEnd/>
          </a:ln>
        </p:spPr>
        <p:txBody>
          <a:bodyPr wrap="square" anchor="t" anchorCtr="1">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kern="0" cap="none" spc="0" normalizeH="0" baseline="0" noProof="0" dirty="0">
                <a:ln>
                  <a:noFill/>
                </a:ln>
                <a:solidFill>
                  <a:srgbClr val="000000"/>
                </a:solidFill>
                <a:effectLst/>
                <a:uLnTx/>
                <a:uFillTx/>
                <a:latin typeface="Arial" charset="0"/>
                <a:ea typeface="+mn-ea"/>
                <a:cs typeface="+mn-cs"/>
              </a:rPr>
              <a:t>RTC+B Stabilization</a:t>
            </a:r>
          </a:p>
        </p:txBody>
      </p:sp>
      <p:sp>
        <p:nvSpPr>
          <p:cNvPr id="16" name="TextBox 21">
            <a:extLst>
              <a:ext uri="{FF2B5EF4-FFF2-40B4-BE49-F238E27FC236}">
                <a16:creationId xmlns:a16="http://schemas.microsoft.com/office/drawing/2014/main" id="{B078848B-BCDB-88EA-9743-D0EE5028EC22}"/>
              </a:ext>
            </a:extLst>
          </p:cNvPr>
          <p:cNvSpPr txBox="1">
            <a:spLocks noChangeArrowheads="1"/>
          </p:cNvSpPr>
          <p:nvPr/>
        </p:nvSpPr>
        <p:spPr bwMode="auto">
          <a:xfrm>
            <a:off x="5635675" y="5627332"/>
            <a:ext cx="2670126" cy="338554"/>
          </a:xfrm>
          <a:prstGeom prst="rect">
            <a:avLst/>
          </a:prstGeom>
          <a:solidFill>
            <a:schemeClr val="bg1"/>
          </a:solidFill>
          <a:ln w="9525">
            <a:solidFill>
              <a:srgbClr val="000000"/>
            </a:solidFill>
            <a:miter lim="800000"/>
            <a:headEnd/>
            <a:tailEnd/>
          </a:ln>
        </p:spPr>
        <p:txBody>
          <a:bodyPr wrap="square" anchor="ctr" anchorCtr="0">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800" b="0" i="0" u="none" strike="noStrike" kern="0" cap="none" spc="0" normalizeH="0" baseline="0" noProof="0" dirty="0">
                <a:ln>
                  <a:noFill/>
                </a:ln>
                <a:solidFill>
                  <a:prstClr val="black"/>
                </a:solidFill>
                <a:effectLst/>
                <a:uLnTx/>
                <a:uFillTx/>
                <a:latin typeface="Arial" charset="0"/>
                <a:ea typeface="+mn-ea"/>
                <a:cs typeface="+mn-cs"/>
              </a:rPr>
              <a:t>NPRR1234(c) – RIOO changes for End-Use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800" b="0" i="0" u="none" strike="noStrike" kern="0" cap="none" spc="0" normalizeH="0" baseline="0" noProof="0" dirty="0">
                <a:ln>
                  <a:noFill/>
                </a:ln>
                <a:solidFill>
                  <a:prstClr val="black"/>
                </a:solidFill>
                <a:effectLst/>
                <a:uLnTx/>
                <a:uFillTx/>
                <a:latin typeface="Arial" charset="0"/>
                <a:ea typeface="+mn-ea"/>
                <a:cs typeface="+mn-cs"/>
              </a:rPr>
              <a:t>	 Industry Classification to Loads</a:t>
            </a:r>
          </a:p>
        </p:txBody>
      </p:sp>
      <p:sp>
        <p:nvSpPr>
          <p:cNvPr id="20" name="TextBox 12">
            <a:extLst>
              <a:ext uri="{FF2B5EF4-FFF2-40B4-BE49-F238E27FC236}">
                <a16:creationId xmlns:a16="http://schemas.microsoft.com/office/drawing/2014/main" id="{C37EF6AC-93FC-8A71-3A71-FCF0AFDA0AAB}"/>
              </a:ext>
            </a:extLst>
          </p:cNvPr>
          <p:cNvSpPr txBox="1">
            <a:spLocks noChangeArrowheads="1"/>
          </p:cNvSpPr>
          <p:nvPr/>
        </p:nvSpPr>
        <p:spPr bwMode="auto">
          <a:xfrm>
            <a:off x="160274" y="1828800"/>
            <a:ext cx="1437613" cy="276999"/>
          </a:xfrm>
          <a:prstGeom prst="rect">
            <a:avLst/>
          </a:prstGeom>
          <a:solidFill>
            <a:srgbClr val="FFFF99"/>
          </a:solidFill>
          <a:ln w="9525">
            <a:solidFill>
              <a:srgbClr val="000000"/>
            </a:solidFill>
            <a:miter lim="800000"/>
            <a:headEnd/>
            <a:tailEnd/>
          </a:ln>
        </p:spPr>
        <p:txBody>
          <a:bodyPr wrap="square">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Arial" charset="0"/>
                <a:ea typeface="+mn-ea"/>
                <a:cs typeface="+mn-cs"/>
              </a:rPr>
              <a:t>1/1</a:t>
            </a:r>
          </a:p>
        </p:txBody>
      </p:sp>
      <p:sp>
        <p:nvSpPr>
          <p:cNvPr id="21" name="TextBox 20">
            <a:extLst>
              <a:ext uri="{FF2B5EF4-FFF2-40B4-BE49-F238E27FC236}">
                <a16:creationId xmlns:a16="http://schemas.microsoft.com/office/drawing/2014/main" id="{F15A8CEA-BAFF-1D03-2117-3C6AF3438777}"/>
              </a:ext>
            </a:extLst>
          </p:cNvPr>
          <p:cNvSpPr txBox="1"/>
          <p:nvPr/>
        </p:nvSpPr>
        <p:spPr>
          <a:xfrm>
            <a:off x="1282018" y="1271947"/>
            <a:ext cx="370549" cy="1938992"/>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prstClr val="black"/>
                </a:solidFill>
                <a:effectLst/>
                <a:uLnTx/>
                <a:uFillTx/>
                <a:latin typeface="Wingdings" panose="05000000000000000000" pitchFamily="2" charset="2"/>
                <a:ea typeface="+mn-ea"/>
                <a:cs typeface="+mn-cs"/>
              </a:rPr>
              <a:t>ü</a:t>
            </a:r>
            <a:r>
              <a:rPr kumimoji="0" lang="en-US" sz="1000" b="1" i="1" u="none" strike="noStrike" kern="0" cap="none" spc="0" normalizeH="0" baseline="0" noProof="0" dirty="0">
                <a:ln>
                  <a:noFill/>
                </a:ln>
                <a:solidFill>
                  <a:srgbClr val="000000"/>
                </a:solidFill>
                <a:effectLst/>
                <a:uLnTx/>
                <a:uFillTx/>
                <a:latin typeface="Arial" panose="020B0604020202020204"/>
                <a:ea typeface="+mn-ea"/>
                <a:cs typeface="+mn-cs"/>
              </a:rPr>
              <a:t> </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400" b="1" i="1" u="none" strike="noStrike" kern="0" cap="none" spc="0" normalizeH="0" baseline="0" noProof="0" dirty="0">
              <a:ln>
                <a:noFill/>
              </a:ln>
              <a:solidFill>
                <a:srgbClr val="000000"/>
              </a:solidFill>
              <a:effectLst/>
              <a:uLnTx/>
              <a:uFillTx/>
              <a:latin typeface="Arial" panose="020B0604020202020204"/>
              <a:ea typeface="+mn-ea"/>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prstClr val="black"/>
                </a:solidFill>
                <a:effectLst/>
                <a:uLnTx/>
                <a:uFillTx/>
                <a:latin typeface="Wingdings" panose="05000000000000000000" pitchFamily="2" charset="2"/>
                <a:ea typeface="+mn-ea"/>
                <a:cs typeface="+mn-cs"/>
              </a:rPr>
              <a:t>ü</a:t>
            </a:r>
            <a:r>
              <a:rPr kumimoji="0" lang="en-US" sz="700" b="1" i="1" u="none" strike="noStrike" kern="0" cap="none" spc="0" normalizeH="0" baseline="0" noProof="0" dirty="0">
                <a:ln>
                  <a:noFill/>
                </a:ln>
                <a:solidFill>
                  <a:srgbClr val="000000"/>
                </a:solidFill>
                <a:effectLst/>
                <a:uLnTx/>
                <a:uFillTx/>
                <a:latin typeface="Arial" panose="020B0604020202020204"/>
                <a:ea typeface="+mn-ea"/>
                <a:cs typeface="+mn-cs"/>
              </a:rPr>
              <a:t> </a:t>
            </a:r>
            <a:endParaRPr kumimoji="0" lang="en-US" sz="1000" b="1" i="1" u="none" strike="noStrike" kern="0" cap="none" spc="0" normalizeH="0" baseline="0" noProof="0" dirty="0">
              <a:ln>
                <a:noFill/>
              </a:ln>
              <a:solidFill>
                <a:srgbClr val="000000"/>
              </a:solidFill>
              <a:effectLst/>
              <a:uLnTx/>
              <a:uFillTx/>
              <a:latin typeface="Arial" panose="020B0604020202020204"/>
              <a:ea typeface="+mn-ea"/>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500" b="1" i="1" u="none" strike="noStrike" kern="0" cap="none" spc="0" normalizeH="0" baseline="0" noProof="0" dirty="0">
              <a:ln>
                <a:noFill/>
              </a:ln>
              <a:solidFill>
                <a:srgbClr val="000000"/>
              </a:solidFill>
              <a:effectLst/>
              <a:uLnTx/>
              <a:uFillTx/>
              <a:latin typeface="Arial" panose="020B0604020202020204"/>
              <a:ea typeface="+mn-ea"/>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1" u="none" strike="noStrike" kern="0" cap="none" spc="0" normalizeH="0" baseline="0" noProof="0" dirty="0">
              <a:ln>
                <a:noFill/>
              </a:ln>
              <a:solidFill>
                <a:srgbClr val="000000"/>
              </a:solidFill>
              <a:effectLst/>
              <a:uLnTx/>
              <a:uFillTx/>
              <a:latin typeface="Arial" panose="020B0604020202020204"/>
              <a:ea typeface="+mn-ea"/>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00" b="1" i="1" u="none" strike="noStrike" kern="0" cap="none" spc="0" normalizeH="0" baseline="0" noProof="0" dirty="0">
              <a:ln>
                <a:noFill/>
              </a:ln>
              <a:solidFill>
                <a:srgbClr val="000000"/>
              </a:solidFill>
              <a:effectLst/>
              <a:uLnTx/>
              <a:uFillTx/>
              <a:latin typeface="Arial" panose="020B0604020202020204"/>
              <a:ea typeface="+mn-ea"/>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500" b="1" i="1" u="none" strike="noStrike" kern="0" cap="none" spc="0" normalizeH="0" baseline="0" noProof="0" dirty="0">
              <a:ln>
                <a:noFill/>
              </a:ln>
              <a:solidFill>
                <a:srgbClr val="000000"/>
              </a:solidFill>
              <a:effectLst/>
              <a:uLnTx/>
              <a:uFillTx/>
              <a:latin typeface="Arial" panose="020B0604020202020204"/>
              <a:ea typeface="+mn-ea"/>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prstClr val="black"/>
                </a:solidFill>
                <a:effectLst/>
                <a:uLnTx/>
                <a:uFillTx/>
                <a:latin typeface="Wingdings" panose="05000000000000000000" pitchFamily="2" charset="2"/>
                <a:ea typeface="+mn-ea"/>
                <a:cs typeface="+mn-cs"/>
              </a:rPr>
              <a:t>ü</a:t>
            </a:r>
            <a:endParaRPr kumimoji="0" lang="en-US" sz="1000" b="1" i="1" u="none" strike="noStrike" kern="0" cap="none" spc="0" normalizeH="0" baseline="0" noProof="0" dirty="0">
              <a:ln>
                <a:noFill/>
              </a:ln>
              <a:solidFill>
                <a:srgbClr val="000000"/>
              </a:solidFill>
              <a:effectLst/>
              <a:uLnTx/>
              <a:uFillTx/>
              <a:latin typeface="Arial" panose="020B0604020202020204"/>
              <a:ea typeface="+mn-ea"/>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200" b="1" i="1" u="none" strike="noStrike" kern="0" cap="none" spc="0" normalizeH="0" baseline="0" noProof="0" dirty="0">
              <a:ln>
                <a:noFill/>
              </a:ln>
              <a:solidFill>
                <a:srgbClr val="000000"/>
              </a:solidFill>
              <a:effectLst/>
              <a:uLnTx/>
              <a:uFillTx/>
              <a:latin typeface="Arial" panose="020B0604020202020204"/>
              <a:ea typeface="+mn-ea"/>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1" u="none" strike="noStrike" kern="0" cap="none" spc="0" normalizeH="0" baseline="0" noProof="0" dirty="0">
              <a:ln>
                <a:noFill/>
              </a:ln>
              <a:solidFill>
                <a:srgbClr val="000000"/>
              </a:solidFill>
              <a:effectLst/>
              <a:uLnTx/>
              <a:uFillTx/>
              <a:latin typeface="Arial" panose="020B0604020202020204"/>
              <a:ea typeface="+mn-ea"/>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prstClr val="black"/>
                </a:solidFill>
                <a:effectLst/>
                <a:uLnTx/>
                <a:uFillTx/>
                <a:latin typeface="Wingdings" panose="05000000000000000000" pitchFamily="2" charset="2"/>
                <a:ea typeface="+mn-ea"/>
                <a:cs typeface="+mn-cs"/>
              </a:rPr>
              <a:t>ü</a:t>
            </a:r>
            <a:endParaRPr kumimoji="0" lang="en-US" sz="1000" b="1" i="1" u="none" strike="noStrike" kern="0" cap="none" spc="0" normalizeH="0" baseline="0" noProof="0" dirty="0">
              <a:ln>
                <a:noFill/>
              </a:ln>
              <a:solidFill>
                <a:srgbClr val="000000"/>
              </a:solidFill>
              <a:effectLst/>
              <a:uLnTx/>
              <a:uFillTx/>
              <a:latin typeface="Arial" panose="020B0604020202020204"/>
              <a:ea typeface="+mn-ea"/>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500" b="1" i="1" u="none" strike="noStrike" kern="0" cap="none" spc="0" normalizeH="0" baseline="0" noProof="0" dirty="0">
              <a:ln>
                <a:noFill/>
              </a:ln>
              <a:solidFill>
                <a:srgbClr val="000000"/>
              </a:solidFill>
              <a:effectLst/>
              <a:uLnTx/>
              <a:uFillTx/>
              <a:latin typeface="Arial" panose="020B0604020202020204"/>
              <a:ea typeface="+mn-ea"/>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prstClr val="black"/>
                </a:solidFill>
                <a:effectLst/>
                <a:uLnTx/>
                <a:uFillTx/>
                <a:latin typeface="Wingdings" panose="05000000000000000000" pitchFamily="2" charset="2"/>
                <a:ea typeface="+mn-ea"/>
                <a:cs typeface="+mn-cs"/>
              </a:rPr>
              <a:t>ü</a:t>
            </a:r>
            <a:endParaRPr kumimoji="0" lang="en-US" sz="1000" b="1" i="1" u="none" strike="noStrike" kern="0" cap="none" spc="0" normalizeH="0" baseline="0" noProof="0" dirty="0">
              <a:ln>
                <a:noFill/>
              </a:ln>
              <a:solidFill>
                <a:srgbClr val="000000"/>
              </a:solidFill>
              <a:effectLst/>
              <a:uLnTx/>
              <a:uFillTx/>
              <a:latin typeface="Arial" panose="020B0604020202020204"/>
              <a:ea typeface="+mn-ea"/>
              <a:cs typeface="+mn-cs"/>
            </a:endParaRPr>
          </a:p>
        </p:txBody>
      </p:sp>
      <p:sp>
        <p:nvSpPr>
          <p:cNvPr id="22" name="TextBox 12">
            <a:extLst>
              <a:ext uri="{FF2B5EF4-FFF2-40B4-BE49-F238E27FC236}">
                <a16:creationId xmlns:a16="http://schemas.microsoft.com/office/drawing/2014/main" id="{539F6BDE-26DD-65ED-FE29-90C42F6E2D7B}"/>
              </a:ext>
            </a:extLst>
          </p:cNvPr>
          <p:cNvSpPr txBox="1">
            <a:spLocks noChangeArrowheads="1"/>
          </p:cNvSpPr>
          <p:nvPr/>
        </p:nvSpPr>
        <p:spPr bwMode="auto">
          <a:xfrm>
            <a:off x="160274" y="2389418"/>
            <a:ext cx="1437613" cy="276999"/>
          </a:xfrm>
          <a:prstGeom prst="rect">
            <a:avLst/>
          </a:prstGeom>
          <a:solidFill>
            <a:srgbClr val="FFFF99"/>
          </a:solidFill>
          <a:ln w="9525">
            <a:solidFill>
              <a:srgbClr val="000000"/>
            </a:solidFill>
            <a:miter lim="800000"/>
            <a:headEnd/>
            <a:tailEnd/>
          </a:ln>
        </p:spPr>
        <p:txBody>
          <a:bodyPr wrap="square">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Arial" charset="0"/>
                <a:ea typeface="+mn-ea"/>
                <a:cs typeface="+mn-cs"/>
              </a:rPr>
              <a:t>2/1</a:t>
            </a:r>
          </a:p>
        </p:txBody>
      </p:sp>
      <p:sp>
        <p:nvSpPr>
          <p:cNvPr id="23" name="TextBox 15">
            <a:extLst>
              <a:ext uri="{FF2B5EF4-FFF2-40B4-BE49-F238E27FC236}">
                <a16:creationId xmlns:a16="http://schemas.microsoft.com/office/drawing/2014/main" id="{50418613-D793-B0EA-8C27-5C688A3602A5}"/>
              </a:ext>
            </a:extLst>
          </p:cNvPr>
          <p:cNvSpPr txBox="1">
            <a:spLocks noChangeArrowheads="1"/>
          </p:cNvSpPr>
          <p:nvPr/>
        </p:nvSpPr>
        <p:spPr bwMode="auto">
          <a:xfrm>
            <a:off x="3133207" y="2496979"/>
            <a:ext cx="2875894" cy="246221"/>
          </a:xfrm>
          <a:prstGeom prst="rect">
            <a:avLst/>
          </a:prstGeom>
          <a:solidFill>
            <a:schemeClr val="accent5">
              <a:lumMod val="40000"/>
              <a:lumOff val="60000"/>
            </a:schemeClr>
          </a:solidFill>
          <a:ln w="9525">
            <a:solidFill>
              <a:srgbClr val="000000"/>
            </a:solidFill>
            <a:miter lim="800000"/>
            <a:headEnd/>
            <a:tailEnd/>
          </a:ln>
        </p:spPr>
        <p:txBody>
          <a:bodyPr wrap="square" anchor="t" anchorCtr="1">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kern="0" cap="none" spc="0" normalizeH="0" baseline="0" noProof="0" dirty="0">
                <a:ln>
                  <a:noFill/>
                </a:ln>
                <a:solidFill>
                  <a:srgbClr val="000000"/>
                </a:solidFill>
                <a:effectLst/>
                <a:uLnTx/>
                <a:uFillTx/>
                <a:latin typeface="Arial" charset="0"/>
                <a:ea typeface="+mn-ea"/>
                <a:cs typeface="+mn-cs"/>
              </a:rPr>
              <a:t>SCR820 TO/QSE Testing</a:t>
            </a:r>
            <a:r>
              <a:rPr kumimoji="0" lang="en-US" sz="1000" b="0" i="0" u="none" strike="noStrike" kern="0" cap="none" spc="0" normalizeH="0" baseline="0" noProof="0" dirty="0">
                <a:ln>
                  <a:noFill/>
                </a:ln>
                <a:solidFill>
                  <a:srgbClr val="000000"/>
                </a:solidFill>
                <a:effectLst/>
                <a:uLnTx/>
                <a:uFillTx/>
                <a:latin typeface="Arial" charset="0"/>
                <a:ea typeface="+mn-ea"/>
                <a:cs typeface="+mn-cs"/>
              </a:rPr>
              <a:t>  </a:t>
            </a:r>
            <a:r>
              <a:rPr kumimoji="0" lang="en-US" sz="900" b="0" i="0" u="none" strike="noStrike" kern="0" cap="none" spc="0" normalizeH="0" baseline="0" noProof="0" dirty="0">
                <a:ln>
                  <a:noFill/>
                </a:ln>
                <a:solidFill>
                  <a:srgbClr val="000000"/>
                </a:solidFill>
                <a:effectLst/>
                <a:uLnTx/>
                <a:uFillTx/>
                <a:latin typeface="Arial" charset="0"/>
                <a:ea typeface="+mn-ea"/>
                <a:cs typeface="+mn-cs"/>
              </a:rPr>
              <a:t>(see 2/19/2026 TWG)</a:t>
            </a:r>
            <a:endParaRPr kumimoji="0" lang="en-US" sz="1000" b="0" i="0" u="none" strike="noStrike" kern="0" cap="none" spc="0" normalizeH="0" baseline="0" noProof="0" dirty="0">
              <a:ln>
                <a:noFill/>
              </a:ln>
              <a:solidFill>
                <a:srgbClr val="000000"/>
              </a:solidFill>
              <a:effectLst/>
              <a:uLnTx/>
              <a:uFillTx/>
              <a:latin typeface="Arial" charset="0"/>
              <a:ea typeface="+mn-ea"/>
              <a:cs typeface="+mn-cs"/>
            </a:endParaRPr>
          </a:p>
        </p:txBody>
      </p:sp>
      <p:sp>
        <p:nvSpPr>
          <p:cNvPr id="15" name="TextBox 14">
            <a:extLst>
              <a:ext uri="{FF2B5EF4-FFF2-40B4-BE49-F238E27FC236}">
                <a16:creationId xmlns:a16="http://schemas.microsoft.com/office/drawing/2014/main" id="{E15C0283-9C40-B185-4C17-3423D4A48634}"/>
              </a:ext>
            </a:extLst>
          </p:cNvPr>
          <p:cNvSpPr txBox="1"/>
          <p:nvPr/>
        </p:nvSpPr>
        <p:spPr>
          <a:xfrm>
            <a:off x="5686619" y="4231796"/>
            <a:ext cx="370549" cy="707886"/>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P</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00" b="1" i="1" u="none" strike="noStrike" kern="0" cap="none" spc="0" normalizeH="0" baseline="0" noProof="0" dirty="0">
              <a:ln>
                <a:noFill/>
              </a:ln>
              <a:solidFill>
                <a:srgbClr val="000000"/>
              </a:solidFill>
              <a:effectLst/>
              <a:uLnTx/>
              <a:uFillTx/>
              <a:latin typeface="Courier New" panose="02070309020205020404" pitchFamily="49" charset="0"/>
              <a:ea typeface="+mn-ea"/>
              <a:cs typeface="Courier New" panose="02070309020205020404" pitchFamily="49"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000000"/>
                </a:solidFill>
                <a:effectLst/>
                <a:uLnTx/>
                <a:uFillTx/>
                <a:latin typeface="Courier New" panose="02070309020205020404" pitchFamily="49" charset="0"/>
                <a:ea typeface="+mn-ea"/>
                <a:cs typeface="Courier New" panose="02070309020205020404" pitchFamily="49" charset="0"/>
              </a:rPr>
              <a:t>  </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00" b="1" i="0" u="none" strike="noStrike" kern="0" cap="none" spc="0" normalizeH="0" baseline="0" noProof="0" dirty="0">
              <a:ln>
                <a:noFill/>
              </a:ln>
              <a:solidFill>
                <a:srgbClr val="000000"/>
              </a:solidFill>
              <a:effectLst/>
              <a:uLnTx/>
              <a:uFillTx/>
              <a:latin typeface="Courier New" panose="02070309020205020404" pitchFamily="49" charset="0"/>
              <a:ea typeface="+mn-ea"/>
              <a:cs typeface="Courier New" panose="02070309020205020404" pitchFamily="49"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000000"/>
                </a:solidFill>
                <a:effectLst/>
                <a:uLnTx/>
                <a:uFillTx/>
                <a:latin typeface="Courier New" panose="02070309020205020404" pitchFamily="49" charset="0"/>
                <a:ea typeface="+mn-ea"/>
                <a:cs typeface="Courier New" panose="02070309020205020404" pitchFamily="49" charset="0"/>
              </a:rPr>
              <a:t> </a:t>
            </a:r>
          </a:p>
        </p:txBody>
      </p:sp>
      <p:sp>
        <p:nvSpPr>
          <p:cNvPr id="18" name="TextBox 12">
            <a:extLst>
              <a:ext uri="{FF2B5EF4-FFF2-40B4-BE49-F238E27FC236}">
                <a16:creationId xmlns:a16="http://schemas.microsoft.com/office/drawing/2014/main" id="{26747147-02FA-30D8-A572-83F4945A1222}"/>
              </a:ext>
            </a:extLst>
          </p:cNvPr>
          <p:cNvSpPr txBox="1">
            <a:spLocks noChangeArrowheads="1"/>
          </p:cNvSpPr>
          <p:nvPr/>
        </p:nvSpPr>
        <p:spPr bwMode="auto">
          <a:xfrm>
            <a:off x="1597887" y="2391659"/>
            <a:ext cx="1525809" cy="276999"/>
          </a:xfrm>
          <a:prstGeom prst="rect">
            <a:avLst/>
          </a:prstGeom>
          <a:solidFill>
            <a:srgbClr val="FFFF99"/>
          </a:solidFill>
          <a:ln w="9525">
            <a:solidFill>
              <a:srgbClr val="000000"/>
            </a:solidFill>
            <a:miter lim="800000"/>
            <a:headEnd/>
            <a:tailEnd/>
          </a:ln>
        </p:spPr>
        <p:txBody>
          <a:bodyPr wrap="square">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Arial" charset="0"/>
                <a:ea typeface="+mn-ea"/>
                <a:cs typeface="+mn-cs"/>
              </a:rPr>
              <a:t>3/2</a:t>
            </a:r>
          </a:p>
        </p:txBody>
      </p:sp>
      <p:sp>
        <p:nvSpPr>
          <p:cNvPr id="19" name="TextBox 18">
            <a:extLst>
              <a:ext uri="{FF2B5EF4-FFF2-40B4-BE49-F238E27FC236}">
                <a16:creationId xmlns:a16="http://schemas.microsoft.com/office/drawing/2014/main" id="{C9613766-F216-EB35-7D2D-779378881A4B}"/>
              </a:ext>
            </a:extLst>
          </p:cNvPr>
          <p:cNvSpPr txBox="1"/>
          <p:nvPr/>
        </p:nvSpPr>
        <p:spPr>
          <a:xfrm>
            <a:off x="4254566" y="4231796"/>
            <a:ext cx="370549" cy="938719"/>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NS</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3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E</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00" b="1" i="1" u="none" strike="noStrike" kern="0" cap="none" spc="0" normalizeH="0" baseline="0" noProof="0" dirty="0">
              <a:ln>
                <a:noFill/>
              </a:ln>
              <a:solidFill>
                <a:srgbClr val="000000"/>
              </a:solidFill>
              <a:effectLst/>
              <a:uLnTx/>
              <a:uFillTx/>
              <a:latin typeface="Courier New" panose="02070309020205020404" pitchFamily="49" charset="0"/>
              <a:ea typeface="+mn-ea"/>
              <a:cs typeface="Courier New" panose="02070309020205020404" pitchFamily="49"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000000"/>
                </a:solidFill>
                <a:effectLst/>
                <a:uLnTx/>
                <a:uFillTx/>
                <a:latin typeface="Courier New" panose="02070309020205020404" pitchFamily="49" charset="0"/>
                <a:ea typeface="+mn-ea"/>
                <a:cs typeface="Courier New" panose="02070309020205020404" pitchFamily="49" charset="0"/>
              </a:rPr>
              <a:t>  </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00" b="1" i="0" u="none" strike="noStrike" kern="0" cap="none" spc="0" normalizeH="0" baseline="0" noProof="0" dirty="0">
              <a:ln>
                <a:noFill/>
              </a:ln>
              <a:solidFill>
                <a:srgbClr val="000000"/>
              </a:solidFill>
              <a:effectLst/>
              <a:uLnTx/>
              <a:uFillTx/>
              <a:latin typeface="Courier New" panose="02070309020205020404" pitchFamily="49" charset="0"/>
              <a:ea typeface="+mn-ea"/>
              <a:cs typeface="Courier New" panose="02070309020205020404" pitchFamily="49"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000000"/>
                </a:solidFill>
                <a:effectLst/>
                <a:uLnTx/>
                <a:uFillTx/>
                <a:latin typeface="Courier New" panose="02070309020205020404" pitchFamily="49" charset="0"/>
                <a:ea typeface="+mn-ea"/>
                <a:cs typeface="Courier New" panose="02070309020205020404" pitchFamily="49" charset="0"/>
              </a:rPr>
              <a:t> </a:t>
            </a:r>
          </a:p>
        </p:txBody>
      </p:sp>
      <p:sp>
        <p:nvSpPr>
          <p:cNvPr id="26" name="TextBox 25">
            <a:extLst>
              <a:ext uri="{FF2B5EF4-FFF2-40B4-BE49-F238E27FC236}">
                <a16:creationId xmlns:a16="http://schemas.microsoft.com/office/drawing/2014/main" id="{18F7597B-F484-6FD8-EF3D-84E5C924CF54}"/>
              </a:ext>
            </a:extLst>
          </p:cNvPr>
          <p:cNvSpPr txBox="1"/>
          <p:nvPr/>
        </p:nvSpPr>
        <p:spPr>
          <a:xfrm>
            <a:off x="2806725" y="1831940"/>
            <a:ext cx="370549" cy="1277273"/>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kern="1200" cap="none" spc="0" normalizeH="0" baseline="0" noProof="0" dirty="0">
              <a:ln>
                <a:noFill/>
              </a:ln>
              <a:solidFill>
                <a:prstClr val="black"/>
              </a:solidFill>
              <a:effectLst/>
              <a:uLnTx/>
              <a:uFillTx/>
              <a:latin typeface="Wingdings" panose="05000000000000000000" pitchFamily="2" charset="2"/>
              <a:ea typeface="+mn-ea"/>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kern="1200" cap="none" spc="0" normalizeH="0" baseline="0" noProof="0" dirty="0">
              <a:ln>
                <a:noFill/>
              </a:ln>
              <a:solidFill>
                <a:prstClr val="black"/>
              </a:solidFill>
              <a:effectLst/>
              <a:uLnTx/>
              <a:uFillTx/>
              <a:latin typeface="Wingdings" panose="05000000000000000000" pitchFamily="2" charset="2"/>
              <a:ea typeface="+mn-ea"/>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prstClr val="black"/>
                </a:solidFill>
                <a:effectLst/>
                <a:uLnTx/>
                <a:uFillTx/>
                <a:latin typeface="Wingdings" panose="05000000000000000000" pitchFamily="2" charset="2"/>
                <a:ea typeface="+mn-ea"/>
                <a:cs typeface="+mn-cs"/>
              </a:rPr>
              <a:t>ü</a:t>
            </a:r>
            <a:r>
              <a:rPr kumimoji="0" lang="en-US" sz="1000" b="1" i="1" u="none" strike="noStrike" kern="0" cap="none" spc="0" normalizeH="0" baseline="0" noProof="0" dirty="0">
                <a:ln>
                  <a:noFill/>
                </a:ln>
                <a:solidFill>
                  <a:srgbClr val="000000"/>
                </a:solidFill>
                <a:effectLst/>
                <a:uLnTx/>
                <a:uFillTx/>
                <a:latin typeface="Arial" panose="020B0604020202020204"/>
                <a:ea typeface="+mn-ea"/>
                <a:cs typeface="+mn-cs"/>
              </a:rPr>
              <a:t> </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600" b="1" i="1" u="none" strike="noStrike" kern="0" cap="none" spc="0" normalizeH="0" baseline="0" noProof="0" dirty="0">
              <a:ln>
                <a:noFill/>
              </a:ln>
              <a:solidFill>
                <a:srgbClr val="000000"/>
              </a:solidFill>
              <a:effectLst/>
              <a:uLnTx/>
              <a:uFillTx/>
              <a:latin typeface="Arial" panose="020B0604020202020204"/>
              <a:ea typeface="+mn-ea"/>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700" b="1" i="1" u="none" strike="noStrike" kern="0" cap="none" spc="0" normalizeH="0" baseline="0" noProof="0" dirty="0">
              <a:ln>
                <a:noFill/>
              </a:ln>
              <a:solidFill>
                <a:srgbClr val="000000"/>
              </a:solidFill>
              <a:effectLst/>
              <a:uLnTx/>
              <a:uFillTx/>
              <a:latin typeface="Arial" panose="020B0604020202020204"/>
              <a:ea typeface="+mn-ea"/>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700" b="1" i="1" u="none" strike="noStrike" kern="0" cap="none" spc="0" normalizeH="0" baseline="0" noProof="0" dirty="0">
              <a:ln>
                <a:noFill/>
              </a:ln>
              <a:solidFill>
                <a:srgbClr val="000000"/>
              </a:solidFill>
              <a:effectLst/>
              <a:uLnTx/>
              <a:uFillTx/>
              <a:latin typeface="Arial" panose="020B0604020202020204"/>
              <a:ea typeface="+mn-ea"/>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700" b="1" i="1" u="none" strike="noStrike" kern="0" cap="none" spc="0" normalizeH="0" baseline="0" noProof="0" dirty="0">
                <a:ln>
                  <a:noFill/>
                </a:ln>
                <a:solidFill>
                  <a:srgbClr val="000000"/>
                </a:solidFill>
                <a:effectLst/>
                <a:uLnTx/>
                <a:uFillTx/>
                <a:latin typeface="Arial" panose="020B0604020202020204"/>
                <a:ea typeface="+mn-ea"/>
                <a:cs typeface="+mn-cs"/>
              </a:rPr>
              <a:t> </a:t>
            </a:r>
            <a:endParaRPr kumimoji="0" lang="en-US" sz="1400" b="1" i="1" u="none" strike="noStrike" kern="0" cap="none" spc="0" normalizeH="0" baseline="0" noProof="0" dirty="0">
              <a:ln>
                <a:noFill/>
              </a:ln>
              <a:solidFill>
                <a:srgbClr val="000000"/>
              </a:solidFill>
              <a:effectLst/>
              <a:uLnTx/>
              <a:uFillTx/>
              <a:latin typeface="Arial" panose="020B0604020202020204"/>
              <a:ea typeface="+mn-ea"/>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prstClr val="black"/>
                </a:solidFill>
                <a:effectLst/>
                <a:uLnTx/>
                <a:uFillTx/>
                <a:latin typeface="Wingdings" panose="05000000000000000000" pitchFamily="2" charset="2"/>
                <a:ea typeface="+mn-ea"/>
                <a:cs typeface="+mn-cs"/>
              </a:rPr>
              <a:t>ü</a:t>
            </a:r>
            <a:endParaRPr kumimoji="0" lang="en-US" sz="1000" b="1" i="1" u="none" strike="noStrike" kern="0" cap="none" spc="0" normalizeH="0" baseline="0" noProof="0" dirty="0">
              <a:ln>
                <a:noFill/>
              </a:ln>
              <a:solidFill>
                <a:srgbClr val="000000"/>
              </a:solidFill>
              <a:effectLst/>
              <a:uLnTx/>
              <a:uFillTx/>
              <a:latin typeface="Arial" panose="020B0604020202020204"/>
              <a:ea typeface="+mn-ea"/>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00" b="1" i="1" u="none" strike="noStrike" kern="0" cap="none" spc="0" normalizeH="0" baseline="0" noProof="0" dirty="0">
              <a:ln>
                <a:noFill/>
              </a:ln>
              <a:solidFill>
                <a:srgbClr val="000000"/>
              </a:solidFill>
              <a:effectLst/>
              <a:uLnTx/>
              <a:uFillTx/>
              <a:latin typeface="Arial" panose="020B0604020202020204"/>
              <a:ea typeface="+mn-ea"/>
              <a:cs typeface="+mn-cs"/>
            </a:endParaRPr>
          </a:p>
        </p:txBody>
      </p:sp>
      <p:sp>
        <p:nvSpPr>
          <p:cNvPr id="27" name="TextBox 12">
            <a:extLst>
              <a:ext uri="{FF2B5EF4-FFF2-40B4-BE49-F238E27FC236}">
                <a16:creationId xmlns:a16="http://schemas.microsoft.com/office/drawing/2014/main" id="{816888B2-7486-1B6E-8661-AEE7DF9F66E6}"/>
              </a:ext>
            </a:extLst>
          </p:cNvPr>
          <p:cNvSpPr txBox="1">
            <a:spLocks noChangeArrowheads="1"/>
          </p:cNvSpPr>
          <p:nvPr/>
        </p:nvSpPr>
        <p:spPr bwMode="auto">
          <a:xfrm>
            <a:off x="1603765" y="1829700"/>
            <a:ext cx="1517904" cy="276999"/>
          </a:xfrm>
          <a:prstGeom prst="rect">
            <a:avLst/>
          </a:prstGeom>
          <a:solidFill>
            <a:srgbClr val="FFFF99"/>
          </a:solidFill>
          <a:ln w="9525">
            <a:solidFill>
              <a:srgbClr val="000000"/>
            </a:solidFill>
            <a:miter lim="800000"/>
            <a:headEnd/>
            <a:tailEnd/>
          </a:ln>
        </p:spPr>
        <p:txBody>
          <a:bodyPr wrap="square">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Arial" charset="0"/>
                <a:ea typeface="+mn-ea"/>
                <a:cs typeface="+mn-cs"/>
              </a:rPr>
              <a:t>3/1</a:t>
            </a:r>
          </a:p>
        </p:txBody>
      </p:sp>
      <p:sp>
        <p:nvSpPr>
          <p:cNvPr id="28" name="TextBox 27">
            <a:extLst>
              <a:ext uri="{FF2B5EF4-FFF2-40B4-BE49-F238E27FC236}">
                <a16:creationId xmlns:a16="http://schemas.microsoft.com/office/drawing/2014/main" id="{CEF6B080-7BD1-493A-8812-A43FA663962D}"/>
              </a:ext>
            </a:extLst>
          </p:cNvPr>
          <p:cNvSpPr txBox="1"/>
          <p:nvPr/>
        </p:nvSpPr>
        <p:spPr>
          <a:xfrm>
            <a:off x="4254566" y="1260538"/>
            <a:ext cx="370549" cy="72327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Wingdings" panose="05000000000000000000" pitchFamily="2" charset="2"/>
                <a:ea typeface="+mn-ea"/>
                <a:cs typeface="+mn-cs"/>
              </a:rPr>
              <a:t>ü</a:t>
            </a:r>
            <a:endParaRPr kumimoji="0" lang="en-US" sz="12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00" b="1" i="1" u="none" strike="noStrike" kern="0" cap="none" spc="0" normalizeH="0" baseline="0" noProof="0" dirty="0">
              <a:ln>
                <a:noFill/>
              </a:ln>
              <a:solidFill>
                <a:srgbClr val="000000"/>
              </a:solidFill>
              <a:effectLst/>
              <a:uLnTx/>
              <a:uFillTx/>
              <a:latin typeface="Courier New" panose="02070309020205020404" pitchFamily="49" charset="0"/>
              <a:ea typeface="+mn-ea"/>
              <a:cs typeface="Courier New" panose="02070309020205020404" pitchFamily="49"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000000"/>
                </a:solidFill>
                <a:effectLst/>
                <a:uLnTx/>
                <a:uFillTx/>
                <a:latin typeface="Courier New" panose="02070309020205020404" pitchFamily="49" charset="0"/>
                <a:ea typeface="+mn-ea"/>
                <a:cs typeface="Courier New" panose="02070309020205020404" pitchFamily="49" charset="0"/>
              </a:rPr>
              <a:t> </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300" b="1" i="0" u="none" strike="noStrike" kern="0" cap="none" spc="0" normalizeH="0" baseline="0" noProof="0" dirty="0">
              <a:ln>
                <a:noFill/>
              </a:ln>
              <a:solidFill>
                <a:srgbClr val="000000"/>
              </a:solidFill>
              <a:effectLst/>
              <a:uLnTx/>
              <a:uFillTx/>
              <a:latin typeface="Courier New" panose="02070309020205020404" pitchFamily="49" charset="0"/>
              <a:ea typeface="+mn-ea"/>
              <a:cs typeface="Courier New" panose="02070309020205020404" pitchFamily="49"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Wingdings" panose="05000000000000000000" pitchFamily="2" charset="2"/>
                <a:ea typeface="+mn-ea"/>
                <a:cs typeface="+mn-cs"/>
              </a:rPr>
              <a:t>ü</a:t>
            </a:r>
            <a:endParaRPr kumimoji="0" lang="en-US" sz="1200" b="1" i="0" u="none" strike="noStrike" kern="0" cap="none" spc="0" normalizeH="0" baseline="0" noProof="0" dirty="0">
              <a:ln>
                <a:noFill/>
              </a:ln>
              <a:solidFill>
                <a:srgbClr val="000000"/>
              </a:solidFill>
              <a:effectLst/>
              <a:uLnTx/>
              <a:uFillTx/>
              <a:latin typeface="Courier New" panose="02070309020205020404" pitchFamily="49" charset="0"/>
              <a:ea typeface="+mn-ea"/>
              <a:cs typeface="Courier New" panose="02070309020205020404" pitchFamily="49" charset="0"/>
            </a:endParaRPr>
          </a:p>
        </p:txBody>
      </p:sp>
      <p:sp>
        <p:nvSpPr>
          <p:cNvPr id="31" name="TextBox 30">
            <a:extLst>
              <a:ext uri="{FF2B5EF4-FFF2-40B4-BE49-F238E27FC236}">
                <a16:creationId xmlns:a16="http://schemas.microsoft.com/office/drawing/2014/main" id="{3E6C300D-78A6-0FD6-8D2F-7862E0685EC9}"/>
              </a:ext>
            </a:extLst>
          </p:cNvPr>
          <p:cNvSpPr txBox="1"/>
          <p:nvPr/>
        </p:nvSpPr>
        <p:spPr>
          <a:xfrm>
            <a:off x="1341741" y="4240185"/>
            <a:ext cx="370549" cy="707886"/>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E</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00" b="1" i="1" u="none" strike="noStrike" kern="0" cap="none" spc="0" normalizeH="0" baseline="0" noProof="0" dirty="0">
              <a:ln>
                <a:noFill/>
              </a:ln>
              <a:solidFill>
                <a:srgbClr val="000000"/>
              </a:solidFill>
              <a:effectLst/>
              <a:uLnTx/>
              <a:uFillTx/>
              <a:latin typeface="Courier New" panose="02070309020205020404" pitchFamily="49" charset="0"/>
              <a:ea typeface="+mn-ea"/>
              <a:cs typeface="Courier New" panose="02070309020205020404" pitchFamily="49"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000000"/>
                </a:solidFill>
                <a:effectLst/>
                <a:uLnTx/>
                <a:uFillTx/>
                <a:latin typeface="Courier New" panose="02070309020205020404" pitchFamily="49" charset="0"/>
                <a:ea typeface="+mn-ea"/>
                <a:cs typeface="Courier New" panose="02070309020205020404" pitchFamily="49" charset="0"/>
              </a:rPr>
              <a:t>  </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00" b="1" i="0" u="none" strike="noStrike" kern="0" cap="none" spc="0" normalizeH="0" baseline="0" noProof="0" dirty="0">
              <a:ln>
                <a:noFill/>
              </a:ln>
              <a:solidFill>
                <a:srgbClr val="000000"/>
              </a:solidFill>
              <a:effectLst/>
              <a:uLnTx/>
              <a:uFillTx/>
              <a:latin typeface="Courier New" panose="02070309020205020404" pitchFamily="49" charset="0"/>
              <a:ea typeface="+mn-ea"/>
              <a:cs typeface="Courier New" panose="02070309020205020404" pitchFamily="49"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000000"/>
                </a:solidFill>
                <a:effectLst/>
                <a:uLnTx/>
                <a:uFillTx/>
                <a:latin typeface="Courier New" panose="02070309020205020404" pitchFamily="49" charset="0"/>
                <a:ea typeface="+mn-ea"/>
                <a:cs typeface="Courier New" panose="02070309020205020404" pitchFamily="49" charset="0"/>
              </a:rPr>
              <a:t> </a:t>
            </a:r>
          </a:p>
        </p:txBody>
      </p:sp>
      <p:sp>
        <p:nvSpPr>
          <p:cNvPr id="34" name="TextBox 15">
            <a:extLst>
              <a:ext uri="{FF2B5EF4-FFF2-40B4-BE49-F238E27FC236}">
                <a16:creationId xmlns:a16="http://schemas.microsoft.com/office/drawing/2014/main" id="{74AEFB90-1306-0F72-E6DC-BEA0090DB396}"/>
              </a:ext>
            </a:extLst>
          </p:cNvPr>
          <p:cNvSpPr txBox="1">
            <a:spLocks noChangeArrowheads="1"/>
          </p:cNvSpPr>
          <p:nvPr/>
        </p:nvSpPr>
        <p:spPr bwMode="auto">
          <a:xfrm>
            <a:off x="4182831" y="2918233"/>
            <a:ext cx="3276380" cy="246221"/>
          </a:xfrm>
          <a:prstGeom prst="rect">
            <a:avLst/>
          </a:prstGeom>
          <a:solidFill>
            <a:schemeClr val="accent6">
              <a:lumMod val="20000"/>
              <a:lumOff val="80000"/>
            </a:schemeClr>
          </a:solidFill>
          <a:ln w="9525">
            <a:solidFill>
              <a:srgbClr val="000000"/>
            </a:solidFill>
            <a:miter lim="800000"/>
            <a:headEnd/>
            <a:tailEnd/>
          </a:ln>
        </p:spPr>
        <p:txBody>
          <a:bodyPr wrap="square" anchor="t" anchorCtr="1">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kern="0" cap="none" spc="0" normalizeH="0" baseline="0" noProof="0" dirty="0">
                <a:ln>
                  <a:noFill/>
                </a:ln>
                <a:solidFill>
                  <a:srgbClr val="000000"/>
                </a:solidFill>
                <a:effectLst/>
                <a:uLnTx/>
                <a:uFillTx/>
                <a:latin typeface="Arial" charset="0"/>
                <a:ea typeface="+mn-ea"/>
                <a:cs typeface="+mn-cs"/>
              </a:rPr>
              <a:t>Cipher Security Upgrades  </a:t>
            </a:r>
            <a:r>
              <a:rPr kumimoji="0" lang="en-US" sz="900" b="0" i="0" u="none" strike="noStrike" kern="0" cap="none" spc="0" normalizeH="0" baseline="0" noProof="0" dirty="0">
                <a:ln>
                  <a:noFill/>
                </a:ln>
                <a:solidFill>
                  <a:srgbClr val="000000"/>
                </a:solidFill>
                <a:effectLst/>
                <a:uLnTx/>
                <a:uFillTx/>
                <a:latin typeface="Arial" charset="0"/>
                <a:ea typeface="+mn-ea"/>
                <a:cs typeface="+mn-cs"/>
              </a:rPr>
              <a:t> (see 2/19/2026 TWG)</a:t>
            </a:r>
            <a:r>
              <a:rPr kumimoji="0" lang="en-US" sz="1000" b="1" i="0" u="none" strike="noStrike" kern="0" cap="none" spc="0" normalizeH="0" baseline="0" noProof="0" dirty="0">
                <a:ln>
                  <a:noFill/>
                </a:ln>
                <a:solidFill>
                  <a:srgbClr val="000000"/>
                </a:solidFill>
                <a:effectLst/>
                <a:uLnTx/>
                <a:uFillTx/>
                <a:latin typeface="Arial" charset="0"/>
                <a:ea typeface="+mn-ea"/>
                <a:cs typeface="+mn-cs"/>
              </a:rPr>
              <a:t> </a:t>
            </a:r>
          </a:p>
        </p:txBody>
      </p:sp>
      <p:sp>
        <p:nvSpPr>
          <p:cNvPr id="11" name="TextBox 12">
            <a:extLst>
              <a:ext uri="{FF2B5EF4-FFF2-40B4-BE49-F238E27FC236}">
                <a16:creationId xmlns:a16="http://schemas.microsoft.com/office/drawing/2014/main" id="{E2126565-F507-9A53-7523-F0BF06169B9E}"/>
              </a:ext>
            </a:extLst>
          </p:cNvPr>
          <p:cNvSpPr txBox="1">
            <a:spLocks noChangeArrowheads="1"/>
          </p:cNvSpPr>
          <p:nvPr/>
        </p:nvSpPr>
        <p:spPr bwMode="auto">
          <a:xfrm>
            <a:off x="4572736" y="1638132"/>
            <a:ext cx="1441527" cy="276999"/>
          </a:xfrm>
          <a:prstGeom prst="rect">
            <a:avLst/>
          </a:prstGeom>
          <a:solidFill>
            <a:srgbClr val="FFFF99"/>
          </a:solidFill>
          <a:ln w="9525">
            <a:solidFill>
              <a:srgbClr val="000000"/>
            </a:solidFill>
            <a:miter lim="800000"/>
            <a:headEnd/>
            <a:tailEnd/>
          </a:ln>
        </p:spPr>
        <p:txBody>
          <a:bodyPr wrap="square">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Arial" charset="0"/>
                <a:ea typeface="+mn-ea"/>
                <a:cs typeface="+mn-cs"/>
              </a:rPr>
              <a:t>4/24</a:t>
            </a:r>
          </a:p>
        </p:txBody>
      </p:sp>
      <p:sp>
        <p:nvSpPr>
          <p:cNvPr id="17" name="TextBox 16">
            <a:extLst>
              <a:ext uri="{FF2B5EF4-FFF2-40B4-BE49-F238E27FC236}">
                <a16:creationId xmlns:a16="http://schemas.microsoft.com/office/drawing/2014/main" id="{577DD4F9-DECA-97CC-1D7F-5B0533A708FA}"/>
              </a:ext>
            </a:extLst>
          </p:cNvPr>
          <p:cNvSpPr txBox="1"/>
          <p:nvPr/>
        </p:nvSpPr>
        <p:spPr>
          <a:xfrm>
            <a:off x="5633294" y="2049005"/>
            <a:ext cx="370549" cy="707886"/>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E</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00" b="1" i="1" u="none" strike="noStrike" kern="0" cap="none" spc="0" normalizeH="0" baseline="0" noProof="0" dirty="0">
              <a:ln>
                <a:noFill/>
              </a:ln>
              <a:solidFill>
                <a:srgbClr val="000000"/>
              </a:solidFill>
              <a:effectLst/>
              <a:uLnTx/>
              <a:uFillTx/>
              <a:latin typeface="Courier New" panose="02070309020205020404" pitchFamily="49" charset="0"/>
              <a:ea typeface="+mn-ea"/>
              <a:cs typeface="Courier New" panose="02070309020205020404" pitchFamily="49"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000000"/>
                </a:solidFill>
                <a:effectLst/>
                <a:uLnTx/>
                <a:uFillTx/>
                <a:latin typeface="Courier New" panose="02070309020205020404" pitchFamily="49" charset="0"/>
                <a:ea typeface="+mn-ea"/>
                <a:cs typeface="Courier New" panose="02070309020205020404" pitchFamily="49" charset="0"/>
              </a:rPr>
              <a:t> </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00" b="1" i="0" u="none" strike="noStrike" kern="0" cap="none" spc="0" normalizeH="0" baseline="0" noProof="0" dirty="0">
              <a:ln>
                <a:noFill/>
              </a:ln>
              <a:solidFill>
                <a:srgbClr val="000000"/>
              </a:solidFill>
              <a:effectLst/>
              <a:uLnTx/>
              <a:uFillTx/>
              <a:latin typeface="Courier New" panose="02070309020205020404" pitchFamily="49" charset="0"/>
              <a:ea typeface="+mn-ea"/>
              <a:cs typeface="Courier New" panose="02070309020205020404" pitchFamily="49"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000000"/>
                </a:solidFill>
                <a:effectLst/>
                <a:uLnTx/>
                <a:uFillTx/>
                <a:latin typeface="Courier New" panose="02070309020205020404" pitchFamily="49" charset="0"/>
                <a:ea typeface="+mn-ea"/>
                <a:cs typeface="Courier New" panose="02070309020205020404" pitchFamily="49" charset="0"/>
              </a:rPr>
              <a:t> </a:t>
            </a:r>
          </a:p>
        </p:txBody>
      </p:sp>
    </p:spTree>
    <p:extLst>
      <p:ext uri="{BB962C8B-B14F-4D97-AF65-F5344CB8AC3E}">
        <p14:creationId xmlns:p14="http://schemas.microsoft.com/office/powerpoint/2010/main" val="33493578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296555" y="696159"/>
            <a:ext cx="8531226" cy="5595138"/>
          </a:xfrm>
          <a:prstGeom prst="rect">
            <a:avLst/>
          </a:prstGeom>
          <a:noFill/>
          <a:ln>
            <a:noFill/>
          </a:ln>
          <a:effectLst/>
        </p:spPr>
        <p:txBody>
          <a:bodyPr/>
          <a:lstStyle>
            <a:lvl1pPr marL="342900" indent="-342900" algn="l" rtl="0" fontAlgn="base">
              <a:spcBef>
                <a:spcPct val="20000"/>
              </a:spcBef>
              <a:spcAft>
                <a:spcPct val="0"/>
              </a:spcAft>
              <a:buChar char="•"/>
              <a:defRPr sz="2000" b="1">
                <a:solidFill>
                  <a:schemeClr val="tx1"/>
                </a:solidFill>
                <a:latin typeface="+mn-lt"/>
                <a:ea typeface="+mn-ea"/>
                <a:cs typeface="+mn-cs"/>
              </a:defRPr>
            </a:lvl1pPr>
            <a:lvl2pPr marL="742950" indent="-285750" algn="l" rtl="0" fontAlgn="base">
              <a:spcBef>
                <a:spcPct val="20000"/>
              </a:spcBef>
              <a:spcAft>
                <a:spcPct val="0"/>
              </a:spcAft>
              <a:buChar char="–"/>
              <a:defRPr sz="2000">
                <a:solidFill>
                  <a:schemeClr val="tx1"/>
                </a:solidFill>
                <a:latin typeface="+mn-lt"/>
              </a:defRPr>
            </a:lvl2pPr>
            <a:lvl3pPr marL="1143000" indent="-228600" algn="l" rtl="0" fontAlgn="base">
              <a:spcBef>
                <a:spcPct val="20000"/>
              </a:spcBef>
              <a:spcAft>
                <a:spcPct val="0"/>
              </a:spcAft>
              <a:buChar char="•"/>
              <a:defRPr>
                <a:solidFill>
                  <a:schemeClr val="tx1"/>
                </a:solidFill>
                <a:latin typeface="+mn-lt"/>
              </a:defRPr>
            </a:lvl3pPr>
            <a:lvl4pPr marL="1600200" indent="-228600" algn="l" rtl="0" fontAlgn="base">
              <a:spcBef>
                <a:spcPct val="20000"/>
              </a:spcBef>
              <a:spcAft>
                <a:spcPct val="0"/>
              </a:spcAft>
              <a:buChar char="–"/>
              <a:defRPr>
                <a:solidFill>
                  <a:schemeClr val="tx1"/>
                </a:solidFill>
                <a:latin typeface="+mn-lt"/>
              </a:defRPr>
            </a:lvl4pPr>
            <a:lvl5pPr marL="2057400" indent="-228600" algn="l" rtl="0" fontAlgn="base">
              <a:spcBef>
                <a:spcPct val="20000"/>
              </a:spcBef>
              <a:spcAft>
                <a:spcPct val="0"/>
              </a:spcAft>
              <a:buChar char="»"/>
              <a:defRPr>
                <a:solidFill>
                  <a:schemeClr val="tx1"/>
                </a:solidFill>
                <a:latin typeface="+mn-lt"/>
              </a:defRPr>
            </a:lvl5pPr>
            <a:lvl6pPr marL="2514600" indent="-228600" algn="l" rtl="0" fontAlgn="base">
              <a:spcBef>
                <a:spcPct val="20000"/>
              </a:spcBef>
              <a:spcAft>
                <a:spcPct val="0"/>
              </a:spcAft>
              <a:buChar char="»"/>
              <a:defRPr>
                <a:solidFill>
                  <a:schemeClr val="tx1"/>
                </a:solidFill>
                <a:latin typeface="+mn-lt"/>
              </a:defRPr>
            </a:lvl6pPr>
            <a:lvl7pPr marL="2971800" indent="-228600" algn="l" rtl="0" fontAlgn="base">
              <a:spcBef>
                <a:spcPct val="20000"/>
              </a:spcBef>
              <a:spcAft>
                <a:spcPct val="0"/>
              </a:spcAft>
              <a:buChar char="»"/>
              <a:defRPr>
                <a:solidFill>
                  <a:schemeClr val="tx1"/>
                </a:solidFill>
                <a:latin typeface="+mn-lt"/>
              </a:defRPr>
            </a:lvl7pPr>
            <a:lvl8pPr marL="3429000" indent="-228600" algn="l" rtl="0" fontAlgn="base">
              <a:spcBef>
                <a:spcPct val="20000"/>
              </a:spcBef>
              <a:spcAft>
                <a:spcPct val="0"/>
              </a:spcAft>
              <a:buChar char="»"/>
              <a:defRPr>
                <a:solidFill>
                  <a:schemeClr val="tx1"/>
                </a:solidFill>
                <a:latin typeface="+mn-lt"/>
              </a:defRPr>
            </a:lvl8pPr>
            <a:lvl9pPr marL="3886200" indent="-228600" algn="l" rtl="0" fontAlgn="base">
              <a:spcBef>
                <a:spcPct val="20000"/>
              </a:spcBef>
              <a:spcAft>
                <a:spcPct val="0"/>
              </a:spcAft>
              <a:buChar char="»"/>
              <a:defRPr>
                <a:solidFill>
                  <a:schemeClr val="tx1"/>
                </a:solidFill>
                <a:latin typeface="+mn-lt"/>
              </a:defRPr>
            </a:lvl9pPr>
          </a:lstStyle>
          <a:p>
            <a:pPr marL="0" marR="0" lvl="0" indent="0" algn="l" defTabSz="457200" rtl="0" eaLnBrk="1" fontAlgn="base"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Arial"/>
                <a:ea typeface="+mn-ea"/>
                <a:cs typeface="+mn-cs"/>
              </a:rPr>
              <a:t>Revision Requests Recommended for Approval by PRS – Unopposed and No Impact (Vote):</a:t>
            </a:r>
          </a:p>
          <a:p>
            <a:pPr lvl="0">
              <a:spcBef>
                <a:spcPts val="1200"/>
              </a:spcBef>
              <a:spcAft>
                <a:spcPts val="600"/>
              </a:spcAft>
            </a:pPr>
            <a:r>
              <a:rPr lang="en-US" b="0" dirty="0"/>
              <a:t>NPRR1302, Addition of a Market Participant Service Portal within the MIS Certified Area and Revision of Forms</a:t>
            </a:r>
            <a:endParaRPr lang="en-US" dirty="0"/>
          </a:p>
          <a:p>
            <a:pPr lvl="0">
              <a:spcBef>
                <a:spcPts val="1200"/>
              </a:spcBef>
              <a:spcAft>
                <a:spcPts val="600"/>
              </a:spcAft>
            </a:pPr>
            <a:r>
              <a:rPr lang="en-US" b="0" dirty="0"/>
              <a:t>NPRR1306, Removal of Digital Certificate References for Market Participants with ERCOT MIS Access</a:t>
            </a:r>
          </a:p>
          <a:p>
            <a:pPr lvl="0">
              <a:spcBef>
                <a:spcPts val="1200"/>
              </a:spcBef>
              <a:spcAft>
                <a:spcPts val="600"/>
              </a:spcAft>
            </a:pPr>
            <a:r>
              <a:rPr lang="en-US" b="0" dirty="0"/>
              <a:t>NPRR1318, Specific Exclusion of the Incentive Factor to ERCOT Approved Outside Attorney Fees and Approved Emissions Costs</a:t>
            </a:r>
          </a:p>
          <a:p>
            <a:pPr lvl="0">
              <a:spcBef>
                <a:spcPts val="1200"/>
              </a:spcBef>
              <a:spcAft>
                <a:spcPts val="600"/>
              </a:spcAft>
            </a:pPr>
            <a:r>
              <a:rPr lang="en-US" b="0" dirty="0"/>
              <a:t>NPRR1322, 60-Day Disclosure of the Day-Ahead Market (DAM) Ancillary Service Only Offer Awards</a:t>
            </a:r>
          </a:p>
          <a:p>
            <a:pPr lvl="0">
              <a:spcBef>
                <a:spcPts val="1200"/>
              </a:spcBef>
              <a:spcAft>
                <a:spcPts val="600"/>
              </a:spcAft>
            </a:pPr>
            <a:r>
              <a:rPr lang="en-US" b="0" dirty="0"/>
              <a:t>NPRR1324, Clarification of the Process to Determine RUC Warmth State</a:t>
            </a:r>
          </a:p>
          <a:p>
            <a:pPr lvl="0"/>
            <a:endParaRPr lang="en-US" b="0" dirty="0"/>
          </a:p>
          <a:p>
            <a:pPr lvl="0"/>
            <a:endParaRPr lang="en-US" dirty="0"/>
          </a:p>
          <a:p>
            <a:pPr marL="0" lvl="0" indent="0">
              <a:spcBef>
                <a:spcPts val="600"/>
              </a:spcBef>
              <a:spcAft>
                <a:spcPts val="600"/>
              </a:spcAft>
              <a:buNone/>
              <a:defRPr/>
            </a:pPr>
            <a:endParaRPr kumimoji="0" lang="en-US" sz="2000" b="0" i="0" u="none" strike="noStrike" kern="1200" cap="none" spc="0" normalizeH="0" baseline="0" noProof="0" dirty="0">
              <a:ln>
                <a:noFill/>
              </a:ln>
              <a:solidFill>
                <a:prstClr val="black"/>
              </a:solidFill>
              <a:effectLst/>
              <a:uLnTx/>
              <a:uFillTx/>
              <a:latin typeface="Arial"/>
              <a:ea typeface="+mn-ea"/>
              <a:cs typeface="+mn-cs"/>
            </a:endParaRPr>
          </a:p>
        </p:txBody>
      </p:sp>
      <p:sp>
        <p:nvSpPr>
          <p:cNvPr id="9219" name="Title 8"/>
          <p:cNvSpPr>
            <a:spLocks noGrp="1"/>
          </p:cNvSpPr>
          <p:nvPr>
            <p:ph type="title"/>
          </p:nvPr>
        </p:nvSpPr>
        <p:spPr bwMode="auto">
          <a:xfrm>
            <a:off x="379413" y="179388"/>
            <a:ext cx="8458200" cy="461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eaLnBrk="1" hangingPunct="1"/>
            <a:r>
              <a:rPr lang="en-US" altLang="en-US"/>
              <a:t>Summary of PRS Update</a:t>
            </a:r>
          </a:p>
        </p:txBody>
      </p:sp>
    </p:spTree>
    <p:extLst>
      <p:ext uri="{BB962C8B-B14F-4D97-AF65-F5344CB8AC3E}">
        <p14:creationId xmlns:p14="http://schemas.microsoft.com/office/powerpoint/2010/main" val="2507381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Grp="1" noRot="1" noMove="1" noResize="1" noEditPoints="1" noAdjustHandles="1" noChangeArrowheads="1" noChangeShapeType="1"/>
          </p:cNvSpPr>
          <p:nvPr/>
        </p:nvSpPr>
        <p:spPr bwMode="auto">
          <a:xfrm>
            <a:off x="296555" y="690713"/>
            <a:ext cx="8531226" cy="5595138"/>
          </a:xfrm>
          <a:prstGeom prst="rect">
            <a:avLst/>
          </a:prstGeom>
          <a:noFill/>
          <a:ln>
            <a:noFill/>
          </a:ln>
          <a:effectLst/>
        </p:spPr>
        <p:txBody>
          <a:bodyPr/>
          <a:lstStyle>
            <a:lvl1pPr marL="342900" indent="-342900" algn="l" rtl="0" fontAlgn="base">
              <a:spcBef>
                <a:spcPct val="20000"/>
              </a:spcBef>
              <a:spcAft>
                <a:spcPct val="0"/>
              </a:spcAft>
              <a:buChar char="•"/>
              <a:defRPr sz="2000" b="1">
                <a:solidFill>
                  <a:schemeClr val="tx1"/>
                </a:solidFill>
                <a:latin typeface="+mn-lt"/>
                <a:ea typeface="+mn-ea"/>
                <a:cs typeface="+mn-cs"/>
              </a:defRPr>
            </a:lvl1pPr>
            <a:lvl2pPr marL="742950" indent="-285750" algn="l" rtl="0" fontAlgn="base">
              <a:spcBef>
                <a:spcPct val="20000"/>
              </a:spcBef>
              <a:spcAft>
                <a:spcPct val="0"/>
              </a:spcAft>
              <a:buChar char="–"/>
              <a:defRPr sz="2000">
                <a:solidFill>
                  <a:schemeClr val="tx1"/>
                </a:solidFill>
                <a:latin typeface="+mn-lt"/>
              </a:defRPr>
            </a:lvl2pPr>
            <a:lvl3pPr marL="1143000" indent="-228600" algn="l" rtl="0" fontAlgn="base">
              <a:spcBef>
                <a:spcPct val="20000"/>
              </a:spcBef>
              <a:spcAft>
                <a:spcPct val="0"/>
              </a:spcAft>
              <a:buChar char="•"/>
              <a:defRPr>
                <a:solidFill>
                  <a:schemeClr val="tx1"/>
                </a:solidFill>
                <a:latin typeface="+mn-lt"/>
              </a:defRPr>
            </a:lvl3pPr>
            <a:lvl4pPr marL="1600200" indent="-228600" algn="l" rtl="0" fontAlgn="base">
              <a:spcBef>
                <a:spcPct val="20000"/>
              </a:spcBef>
              <a:spcAft>
                <a:spcPct val="0"/>
              </a:spcAft>
              <a:buChar char="–"/>
              <a:defRPr>
                <a:solidFill>
                  <a:schemeClr val="tx1"/>
                </a:solidFill>
                <a:latin typeface="+mn-lt"/>
              </a:defRPr>
            </a:lvl4pPr>
            <a:lvl5pPr marL="2057400" indent="-228600" algn="l" rtl="0" fontAlgn="base">
              <a:spcBef>
                <a:spcPct val="20000"/>
              </a:spcBef>
              <a:spcAft>
                <a:spcPct val="0"/>
              </a:spcAft>
              <a:buChar char="»"/>
              <a:defRPr>
                <a:solidFill>
                  <a:schemeClr val="tx1"/>
                </a:solidFill>
                <a:latin typeface="+mn-lt"/>
              </a:defRPr>
            </a:lvl5pPr>
            <a:lvl6pPr marL="2514600" indent="-228600" algn="l" rtl="0" fontAlgn="base">
              <a:spcBef>
                <a:spcPct val="20000"/>
              </a:spcBef>
              <a:spcAft>
                <a:spcPct val="0"/>
              </a:spcAft>
              <a:buChar char="»"/>
              <a:defRPr>
                <a:solidFill>
                  <a:schemeClr val="tx1"/>
                </a:solidFill>
                <a:latin typeface="+mn-lt"/>
              </a:defRPr>
            </a:lvl6pPr>
            <a:lvl7pPr marL="2971800" indent="-228600" algn="l" rtl="0" fontAlgn="base">
              <a:spcBef>
                <a:spcPct val="20000"/>
              </a:spcBef>
              <a:spcAft>
                <a:spcPct val="0"/>
              </a:spcAft>
              <a:buChar char="»"/>
              <a:defRPr>
                <a:solidFill>
                  <a:schemeClr val="tx1"/>
                </a:solidFill>
                <a:latin typeface="+mn-lt"/>
              </a:defRPr>
            </a:lvl7pPr>
            <a:lvl8pPr marL="3429000" indent="-228600" algn="l" rtl="0" fontAlgn="base">
              <a:spcBef>
                <a:spcPct val="20000"/>
              </a:spcBef>
              <a:spcAft>
                <a:spcPct val="0"/>
              </a:spcAft>
              <a:buChar char="»"/>
              <a:defRPr>
                <a:solidFill>
                  <a:schemeClr val="tx1"/>
                </a:solidFill>
                <a:latin typeface="+mn-lt"/>
              </a:defRPr>
            </a:lvl8pPr>
            <a:lvl9pPr marL="3886200" indent="-228600" algn="l" rtl="0" fontAlgn="base">
              <a:spcBef>
                <a:spcPct val="20000"/>
              </a:spcBef>
              <a:spcAft>
                <a:spcPct val="0"/>
              </a:spcAft>
              <a:buChar char="»"/>
              <a:defRPr>
                <a:solidFill>
                  <a:schemeClr val="tx1"/>
                </a:solidFill>
                <a:latin typeface="+mn-lt"/>
              </a:defRPr>
            </a:lvl9pPr>
          </a:lstStyle>
          <a:p>
            <a:pPr marL="0" indent="0" eaLnBrk="1" hangingPunct="1">
              <a:spcBef>
                <a:spcPts val="1800"/>
              </a:spcBef>
              <a:spcAft>
                <a:spcPts val="600"/>
              </a:spcAft>
              <a:buFontTx/>
              <a:buNone/>
              <a:defRPr/>
            </a:pPr>
            <a:r>
              <a:rPr lang="en-US" dirty="0"/>
              <a:t>Revision Requests Recommended for Approval by PRS – With Opposing Votes (Vote):</a:t>
            </a:r>
          </a:p>
          <a:p>
            <a:pPr eaLnBrk="1" hangingPunct="1">
              <a:spcBef>
                <a:spcPts val="1200"/>
              </a:spcBef>
              <a:spcAft>
                <a:spcPts val="600"/>
              </a:spcAft>
              <a:defRPr/>
            </a:pPr>
            <a:r>
              <a:rPr lang="en-US" b="0" dirty="0"/>
              <a:t>NPRR1308, Board Priority - Related to NOGRR282, Large Computational Load Ride-Through Requirements – URGENT</a:t>
            </a:r>
          </a:p>
          <a:p>
            <a:pPr lvl="1" eaLnBrk="1" hangingPunct="1">
              <a:spcBef>
                <a:spcPts val="600"/>
              </a:spcBef>
              <a:spcAft>
                <a:spcPts val="600"/>
              </a:spcAft>
              <a:defRPr/>
            </a:pPr>
            <a:r>
              <a:rPr lang="en-US" dirty="0"/>
              <a:t>IA: No Impact						Priority N/A; Rank N/A </a:t>
            </a:r>
          </a:p>
          <a:p>
            <a:pPr eaLnBrk="1" hangingPunct="1">
              <a:spcBef>
                <a:spcPts val="1200"/>
              </a:spcBef>
              <a:spcAft>
                <a:spcPts val="600"/>
              </a:spcAft>
              <a:defRPr/>
            </a:pPr>
            <a:r>
              <a:rPr lang="en-US" b="0" dirty="0"/>
              <a:t>NPRR1309, Board Priority - Dispatchable Reliability Reserve Service Ancillary Service</a:t>
            </a:r>
          </a:p>
          <a:p>
            <a:pPr lvl="1" eaLnBrk="1" hangingPunct="1">
              <a:spcBef>
                <a:spcPts val="1200"/>
              </a:spcBef>
              <a:spcAft>
                <a:spcPts val="600"/>
              </a:spcAft>
              <a:defRPr/>
            </a:pPr>
            <a:r>
              <a:rPr lang="en-US" dirty="0"/>
              <a:t>IA: Between $3.0M and $5.0M	Priority 2026; Rank 440 </a:t>
            </a:r>
          </a:p>
          <a:p>
            <a:pPr lvl="1" eaLnBrk="1" hangingPunct="1">
              <a:spcBef>
                <a:spcPts val="1200"/>
              </a:spcBef>
              <a:spcAft>
                <a:spcPts val="600"/>
              </a:spcAft>
              <a:defRPr/>
            </a:pPr>
            <a:endParaRPr lang="en-US" dirty="0"/>
          </a:p>
          <a:p>
            <a:pPr>
              <a:spcBef>
                <a:spcPts val="600"/>
              </a:spcBef>
              <a:spcAft>
                <a:spcPts val="600"/>
              </a:spcAft>
            </a:pPr>
            <a:endParaRPr lang="en-US" sz="2400" dirty="0"/>
          </a:p>
        </p:txBody>
      </p:sp>
      <p:sp>
        <p:nvSpPr>
          <p:cNvPr id="9219" name="Title 8"/>
          <p:cNvSpPr>
            <a:spLocks noGrp="1"/>
          </p:cNvSpPr>
          <p:nvPr>
            <p:ph type="title"/>
          </p:nvPr>
        </p:nvSpPr>
        <p:spPr bwMode="auto">
          <a:xfrm>
            <a:off x="379413" y="179388"/>
            <a:ext cx="8458200" cy="461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eaLnBrk="1" hangingPunct="1"/>
            <a:r>
              <a:rPr lang="en-US" altLang="en-US"/>
              <a:t>Summary of PRS Update</a:t>
            </a:r>
          </a:p>
        </p:txBody>
      </p:sp>
    </p:spTree>
    <p:extLst>
      <p:ext uri="{BB962C8B-B14F-4D97-AF65-F5344CB8AC3E}">
        <p14:creationId xmlns:p14="http://schemas.microsoft.com/office/powerpoint/2010/main" val="40581119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bwMode="auto">
          <a:xfrm>
            <a:off x="379413" y="179388"/>
            <a:ext cx="8458200" cy="461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r>
              <a:rPr lang="en-US" altLang="en-US"/>
              <a:t>Appendix</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50592A-0BB1-4ACC-FD78-502AD618EB86}"/>
            </a:ext>
          </a:extLst>
        </p:cNvPr>
        <p:cNvGrpSpPr/>
        <p:nvPr/>
      </p:nvGrpSpPr>
      <p:grpSpPr>
        <a:xfrm>
          <a:off x="0" y="0"/>
          <a:ext cx="0" cy="0"/>
          <a:chOff x="0" y="0"/>
          <a:chExt cx="0" cy="0"/>
        </a:xfrm>
      </p:grpSpPr>
      <p:sp>
        <p:nvSpPr>
          <p:cNvPr id="14338" name="Title 1">
            <a:extLst>
              <a:ext uri="{FF2B5EF4-FFF2-40B4-BE49-F238E27FC236}">
                <a16:creationId xmlns:a16="http://schemas.microsoft.com/office/drawing/2014/main" id="{2E59C560-BE6A-2CF0-FB16-6399C8D99157}"/>
              </a:ext>
            </a:extLst>
          </p:cNvPr>
          <p:cNvSpPr>
            <a:spLocks noGrp="1"/>
          </p:cNvSpPr>
          <p:nvPr>
            <p:ph type="title"/>
          </p:nvPr>
        </p:nvSpPr>
        <p:spPr bwMode="auto">
          <a:xfrm>
            <a:off x="190500" y="125413"/>
            <a:ext cx="8732520" cy="461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marR="0" lvl="0">
              <a:tabLst>
                <a:tab pos="228600" algn="l"/>
              </a:tabLst>
            </a:pPr>
            <a:r>
              <a:rPr lang="en-US" sz="1800" b="1" i="1" dirty="0">
                <a:effectLst/>
                <a:latin typeface="Arial" panose="020B0604020202020204" pitchFamily="34" charset="0"/>
                <a:ea typeface="Times New Roman" panose="02020603050405020304" pitchFamily="18" charset="0"/>
              </a:rPr>
              <a:t>NPRR1302, Addition of a Market Participant Service Portal within the MIS Certified Area and Revision of Forms</a:t>
            </a:r>
            <a:endParaRPr lang="en-US" sz="1800" dirty="0">
              <a:effectLst/>
              <a:latin typeface="Times New Roman" panose="02020603050405020304" pitchFamily="18" charset="0"/>
              <a:ea typeface="Times New Roman" panose="02020603050405020304" pitchFamily="18" charset="0"/>
            </a:endParaRPr>
          </a:p>
        </p:txBody>
      </p:sp>
      <p:sp>
        <p:nvSpPr>
          <p:cNvPr id="14339" name="Rectangle 2">
            <a:extLst>
              <a:ext uri="{FF2B5EF4-FFF2-40B4-BE49-F238E27FC236}">
                <a16:creationId xmlns:a16="http://schemas.microsoft.com/office/drawing/2014/main" id="{DB792545-D2E2-C43F-07D5-A13F16686AE2}"/>
              </a:ext>
            </a:extLst>
          </p:cNvPr>
          <p:cNvSpPr>
            <a:spLocks noChangeArrowheads="1"/>
          </p:cNvSpPr>
          <p:nvPr/>
        </p:nvSpPr>
        <p:spPr bwMode="auto">
          <a:xfrm>
            <a:off x="304800" y="678426"/>
            <a:ext cx="8498008" cy="526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sz="1600" b="1" dirty="0"/>
              <a:t>Sponsor:  </a:t>
            </a:r>
            <a:r>
              <a:rPr lang="en-US" sz="1600" dirty="0"/>
              <a:t>ERCOT</a:t>
            </a:r>
          </a:p>
          <a:p>
            <a:r>
              <a:rPr lang="en-US" sz="1600" b="1" dirty="0"/>
              <a:t>Proposed Effective Date:  </a:t>
            </a:r>
            <a:r>
              <a:rPr lang="en-US" sz="1600" dirty="0"/>
              <a:t>Upon implementation of PR461, Customer Service Management (CSM) Phase 2</a:t>
            </a:r>
          </a:p>
          <a:p>
            <a:r>
              <a:rPr lang="en-US" sz="1600" b="1" dirty="0"/>
              <a:t>Estimated Impacts:</a:t>
            </a:r>
            <a:r>
              <a:rPr lang="en-US" sz="1600" dirty="0"/>
              <a:t>  No impact (There are no additional impacts to this NPRR beyond what was captured in project PR461)</a:t>
            </a:r>
          </a:p>
          <a:p>
            <a:r>
              <a:rPr lang="en-US" sz="1600" b="1" dirty="0"/>
              <a:t>Revision Description:  </a:t>
            </a:r>
            <a:r>
              <a:rPr lang="en-US" sz="1600" dirty="0"/>
              <a:t>This NPRR introduces a new portal for Market Participants (the Market Participant Service Portal) designed to automate interactions between ERCOT and Market Participants currently managed via email-based communications and manual processes over the next few years. This NPRR changes Protocol language to require Market Participants to submit certain forms to ERCOT directly through the online portal, rather than submitting those forms via email, with the long-term goal being that all forms from MPs would eventually be submitted through the Market Participant Service Portal rather than submitted via email.  Specifically, his NPRR moves the submission of Section 23 Form E: Notice of Change of Information, and Section 23 Form S: Reporting and Attestation Regarding Purchase of Critical Electric Grid Equipment (CEGE) and Critical Electric Grid Services (CEGS) from a Lone Star Infrastructure Protection Act (LSIPA) Designated Company or LSIPA Designated Country, to the Market Participant Service Portal.</a:t>
            </a:r>
          </a:p>
          <a:p>
            <a:r>
              <a:rPr lang="en-US" sz="1600" b="1" dirty="0"/>
              <a:t>PRS Decision:</a:t>
            </a:r>
            <a:r>
              <a:rPr lang="en-US" sz="1600" dirty="0"/>
              <a:t>  On 3/11/26, PRS voted unanimously to recommend approval of NPRR1302 as amended by the 3/6/26 ERCOT comments as revised by PRS.  On 4/15/26, PRS voted unanimously to endorse and forward to TAC the 3/11/26 PRS Report as amended by the 4/9/26 ERCOT comments and 9/23/25 Impact Analysis for NPRR1302.</a:t>
            </a:r>
          </a:p>
        </p:txBody>
      </p:sp>
    </p:spTree>
    <p:extLst>
      <p:ext uri="{BB962C8B-B14F-4D97-AF65-F5344CB8AC3E}">
        <p14:creationId xmlns:p14="http://schemas.microsoft.com/office/powerpoint/2010/main" val="28869593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4A196-DDA1-EB3D-AE2A-9C2A6F6CDC2C}"/>
            </a:ext>
          </a:extLst>
        </p:cNvPr>
        <p:cNvGrpSpPr/>
        <p:nvPr/>
      </p:nvGrpSpPr>
      <p:grpSpPr>
        <a:xfrm>
          <a:off x="0" y="0"/>
          <a:ext cx="0" cy="0"/>
          <a:chOff x="0" y="0"/>
          <a:chExt cx="0" cy="0"/>
        </a:xfrm>
      </p:grpSpPr>
      <p:sp>
        <p:nvSpPr>
          <p:cNvPr id="14338" name="Title 1">
            <a:extLst>
              <a:ext uri="{FF2B5EF4-FFF2-40B4-BE49-F238E27FC236}">
                <a16:creationId xmlns:a16="http://schemas.microsoft.com/office/drawing/2014/main" id="{DF0E650F-E723-EFD6-A4AA-A37461F4DDE5}"/>
              </a:ext>
            </a:extLst>
          </p:cNvPr>
          <p:cNvSpPr>
            <a:spLocks noGrp="1"/>
          </p:cNvSpPr>
          <p:nvPr>
            <p:ph type="title"/>
          </p:nvPr>
        </p:nvSpPr>
        <p:spPr bwMode="auto">
          <a:xfrm>
            <a:off x="190500" y="125413"/>
            <a:ext cx="8732520" cy="461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marR="0" lvl="0">
              <a:tabLst>
                <a:tab pos="228600" algn="l"/>
              </a:tabLst>
            </a:pPr>
            <a:r>
              <a:rPr lang="en-US" sz="1800" b="1" i="1" dirty="0">
                <a:effectLst/>
                <a:latin typeface="Arial" panose="020B0604020202020204" pitchFamily="34" charset="0"/>
                <a:ea typeface="Times New Roman" panose="02020603050405020304" pitchFamily="18" charset="0"/>
              </a:rPr>
              <a:t>NPRR1306, Removal of Digital Certificate References for Market Participants with ERCOT MIS Access</a:t>
            </a:r>
            <a:endParaRPr lang="en-US" sz="1800" dirty="0">
              <a:effectLst/>
              <a:latin typeface="Times New Roman" panose="02020603050405020304" pitchFamily="18" charset="0"/>
              <a:ea typeface="Times New Roman" panose="02020603050405020304" pitchFamily="18" charset="0"/>
            </a:endParaRPr>
          </a:p>
        </p:txBody>
      </p:sp>
      <p:sp>
        <p:nvSpPr>
          <p:cNvPr id="14339" name="Rectangle 2">
            <a:extLst>
              <a:ext uri="{FF2B5EF4-FFF2-40B4-BE49-F238E27FC236}">
                <a16:creationId xmlns:a16="http://schemas.microsoft.com/office/drawing/2014/main" id="{C6AE034B-D5C4-2138-DF67-D784D8174995}"/>
              </a:ext>
            </a:extLst>
          </p:cNvPr>
          <p:cNvSpPr>
            <a:spLocks noChangeArrowheads="1"/>
          </p:cNvSpPr>
          <p:nvPr/>
        </p:nvSpPr>
        <p:spPr bwMode="auto">
          <a:xfrm>
            <a:off x="304800" y="678426"/>
            <a:ext cx="8498008" cy="369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b="1" dirty="0"/>
              <a:t>Sponsor:  </a:t>
            </a:r>
            <a:r>
              <a:rPr lang="en-US" dirty="0"/>
              <a:t>ERCOT</a:t>
            </a:r>
          </a:p>
          <a:p>
            <a:r>
              <a:rPr lang="en-US" b="1" dirty="0"/>
              <a:t>Proposed Effective Date:  </a:t>
            </a:r>
            <a:r>
              <a:rPr lang="en-US" dirty="0"/>
              <a:t>The first of the month following Public Utility Commission of Texas (PUCT) approval</a:t>
            </a:r>
          </a:p>
          <a:p>
            <a:r>
              <a:rPr lang="en-US" b="1" dirty="0"/>
              <a:t>Estimated Impacts:</a:t>
            </a:r>
            <a:r>
              <a:rPr lang="en-US" dirty="0"/>
              <a:t>  No impact</a:t>
            </a:r>
          </a:p>
          <a:p>
            <a:r>
              <a:rPr lang="en-US" b="1" dirty="0"/>
              <a:t>Revision Description:  </a:t>
            </a:r>
            <a:r>
              <a:rPr lang="en-US" dirty="0"/>
              <a:t>This NPRR replaces the concept of “Digital Certificates” throughout the Protocols with references to more technology-neutral means whereby restricted Market Information System (MIS) access is granted to certain Market Participant users by each individual Market Participant’s User Security Administrator (USA).</a:t>
            </a:r>
          </a:p>
          <a:p>
            <a:r>
              <a:rPr lang="en-US" b="1" dirty="0"/>
              <a:t>PRS Decision:</a:t>
            </a:r>
            <a:r>
              <a:rPr lang="en-US" dirty="0"/>
              <a:t>  On 3/11/26, PRS voted unanimously to recommend approval of NPRR1306 as revised by PRS.  On 4/15/26, PRS voted unanimously to endorse and forward to TAC the 3/11/26 PRS Report and 10/28/25 Impact Analysis for NPRR1306</a:t>
            </a:r>
          </a:p>
        </p:txBody>
      </p:sp>
    </p:spTree>
    <p:extLst>
      <p:ext uri="{BB962C8B-B14F-4D97-AF65-F5344CB8AC3E}">
        <p14:creationId xmlns:p14="http://schemas.microsoft.com/office/powerpoint/2010/main" val="22750530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1AC525-EF42-F56B-281D-FC79AF30F42D}"/>
            </a:ext>
          </a:extLst>
        </p:cNvPr>
        <p:cNvGrpSpPr/>
        <p:nvPr/>
      </p:nvGrpSpPr>
      <p:grpSpPr>
        <a:xfrm>
          <a:off x="0" y="0"/>
          <a:ext cx="0" cy="0"/>
          <a:chOff x="0" y="0"/>
          <a:chExt cx="0" cy="0"/>
        </a:xfrm>
      </p:grpSpPr>
      <p:sp>
        <p:nvSpPr>
          <p:cNvPr id="14338" name="Title 1">
            <a:extLst>
              <a:ext uri="{FF2B5EF4-FFF2-40B4-BE49-F238E27FC236}">
                <a16:creationId xmlns:a16="http://schemas.microsoft.com/office/drawing/2014/main" id="{03D046E9-8B8B-2DCE-CE0D-36E222E1F5F1}"/>
              </a:ext>
            </a:extLst>
          </p:cNvPr>
          <p:cNvSpPr>
            <a:spLocks noGrp="1"/>
          </p:cNvSpPr>
          <p:nvPr>
            <p:ph type="title"/>
          </p:nvPr>
        </p:nvSpPr>
        <p:spPr bwMode="auto">
          <a:xfrm>
            <a:off x="190500" y="125413"/>
            <a:ext cx="8732520" cy="461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marR="0" lvl="0">
              <a:tabLst>
                <a:tab pos="228600" algn="l"/>
              </a:tabLst>
            </a:pPr>
            <a:r>
              <a:rPr lang="en-US" sz="1800" b="1" i="1" dirty="0">
                <a:effectLst/>
                <a:latin typeface="Arial" panose="020B0604020202020204" pitchFamily="34" charset="0"/>
                <a:ea typeface="Times New Roman" panose="02020603050405020304" pitchFamily="18" charset="0"/>
              </a:rPr>
              <a:t>NPRR1308, Board Priority - Related to NOGRR282, Large Computational Load Ride-Through Requirements – URGENT</a:t>
            </a:r>
            <a:endParaRPr lang="en-US" sz="1800" dirty="0">
              <a:effectLst/>
              <a:latin typeface="Times New Roman" panose="02020603050405020304" pitchFamily="18" charset="0"/>
              <a:ea typeface="Times New Roman" panose="02020603050405020304" pitchFamily="18" charset="0"/>
            </a:endParaRPr>
          </a:p>
        </p:txBody>
      </p:sp>
      <p:sp>
        <p:nvSpPr>
          <p:cNvPr id="14339" name="Rectangle 2">
            <a:extLst>
              <a:ext uri="{FF2B5EF4-FFF2-40B4-BE49-F238E27FC236}">
                <a16:creationId xmlns:a16="http://schemas.microsoft.com/office/drawing/2014/main" id="{41E246E7-8C5E-63EF-7A45-BFCEE0456C08}"/>
              </a:ext>
            </a:extLst>
          </p:cNvPr>
          <p:cNvSpPr>
            <a:spLocks noChangeArrowheads="1"/>
          </p:cNvSpPr>
          <p:nvPr/>
        </p:nvSpPr>
        <p:spPr bwMode="auto">
          <a:xfrm>
            <a:off x="304800" y="678426"/>
            <a:ext cx="8498008"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b="1" dirty="0"/>
              <a:t>Sponsor:  </a:t>
            </a:r>
            <a:r>
              <a:rPr lang="en-US" dirty="0"/>
              <a:t>ERCOT</a:t>
            </a:r>
          </a:p>
          <a:p>
            <a:r>
              <a:rPr lang="en-US" b="1" dirty="0"/>
              <a:t>Proposed Effective Date:  </a:t>
            </a:r>
            <a:r>
              <a:rPr lang="en-US" dirty="0"/>
              <a:t>Upon system implementation of Nodal Operating Guide Revision Request (NOGRR) 282, Board Priority - Large Computational Load Ride-Through Requirements</a:t>
            </a:r>
          </a:p>
          <a:p>
            <a:r>
              <a:rPr lang="en-US" b="1" dirty="0"/>
              <a:t>Estimated Impacts:</a:t>
            </a:r>
            <a:r>
              <a:rPr lang="en-US" dirty="0"/>
              <a:t>  No impact (There are no additional impacts to this NPRR beyond what was captured in the Impact Analysis for NOGRR282)</a:t>
            </a:r>
          </a:p>
          <a:p>
            <a:r>
              <a:rPr lang="en-US" b="1" dirty="0"/>
              <a:t>Revision Description:  </a:t>
            </a:r>
            <a:r>
              <a:rPr lang="en-US" dirty="0"/>
              <a:t>This NPRR defines Large Computational Load (LCL).</a:t>
            </a:r>
          </a:p>
          <a:p>
            <a:r>
              <a:rPr lang="en-US" b="1" dirty="0"/>
              <a:t>PRS Decision:</a:t>
            </a:r>
            <a:r>
              <a:rPr lang="en-US" dirty="0"/>
              <a:t>  On 4/15/26, PRS voted to recommend approval of NPRR1308 as amended by the 4/13/26 ERCOT comments and to forward to TAC NPRR1308 and the 11/14/25 Impact Analysis.  There was one opposing vote from the Consumer (Occidental) Market Segment.</a:t>
            </a:r>
          </a:p>
          <a:p>
            <a:r>
              <a:rPr lang="en-US" b="1" dirty="0"/>
              <a:t>CFSG Review:</a:t>
            </a:r>
            <a:r>
              <a:rPr lang="en-US" dirty="0"/>
              <a:t>  Pending</a:t>
            </a:r>
          </a:p>
        </p:txBody>
      </p:sp>
    </p:spTree>
    <p:extLst>
      <p:ext uri="{BB962C8B-B14F-4D97-AF65-F5344CB8AC3E}">
        <p14:creationId xmlns:p14="http://schemas.microsoft.com/office/powerpoint/2010/main" val="2752461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717AC1-B50F-CA45-E834-36AC4708FD96}"/>
            </a:ext>
          </a:extLst>
        </p:cNvPr>
        <p:cNvGrpSpPr/>
        <p:nvPr/>
      </p:nvGrpSpPr>
      <p:grpSpPr>
        <a:xfrm>
          <a:off x="0" y="0"/>
          <a:ext cx="0" cy="0"/>
          <a:chOff x="0" y="0"/>
          <a:chExt cx="0" cy="0"/>
        </a:xfrm>
      </p:grpSpPr>
      <p:sp>
        <p:nvSpPr>
          <p:cNvPr id="14338" name="Title 1">
            <a:extLst>
              <a:ext uri="{FF2B5EF4-FFF2-40B4-BE49-F238E27FC236}">
                <a16:creationId xmlns:a16="http://schemas.microsoft.com/office/drawing/2014/main" id="{E16F0806-FBE3-D8EC-4580-4F0998AA1ED2}"/>
              </a:ext>
            </a:extLst>
          </p:cNvPr>
          <p:cNvSpPr>
            <a:spLocks noGrp="1"/>
          </p:cNvSpPr>
          <p:nvPr>
            <p:ph type="title"/>
          </p:nvPr>
        </p:nvSpPr>
        <p:spPr bwMode="auto">
          <a:xfrm>
            <a:off x="190500" y="125413"/>
            <a:ext cx="8732520" cy="461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marR="0" lvl="0">
              <a:tabLst>
                <a:tab pos="228600" algn="l"/>
              </a:tabLst>
            </a:pPr>
            <a:r>
              <a:rPr lang="en-US" sz="1800" b="1" i="1" dirty="0">
                <a:effectLst/>
                <a:latin typeface="Arial" panose="020B0604020202020204" pitchFamily="34" charset="0"/>
                <a:ea typeface="Times New Roman" panose="02020603050405020304" pitchFamily="18" charset="0"/>
              </a:rPr>
              <a:t>NPRR1309, Board Priority - Dispatchable Reliability Reserve Service Ancillary Service</a:t>
            </a:r>
            <a:endParaRPr lang="en-US" sz="1800" dirty="0">
              <a:effectLst/>
              <a:latin typeface="Times New Roman" panose="02020603050405020304" pitchFamily="18" charset="0"/>
              <a:ea typeface="Times New Roman" panose="02020603050405020304" pitchFamily="18" charset="0"/>
            </a:endParaRPr>
          </a:p>
        </p:txBody>
      </p:sp>
      <p:sp>
        <p:nvSpPr>
          <p:cNvPr id="14339" name="Rectangle 2">
            <a:extLst>
              <a:ext uri="{FF2B5EF4-FFF2-40B4-BE49-F238E27FC236}">
                <a16:creationId xmlns:a16="http://schemas.microsoft.com/office/drawing/2014/main" id="{11E2AEB8-4526-40D6-DB47-8C33FF933F16}"/>
              </a:ext>
            </a:extLst>
          </p:cNvPr>
          <p:cNvSpPr>
            <a:spLocks noChangeArrowheads="1"/>
          </p:cNvSpPr>
          <p:nvPr/>
        </p:nvSpPr>
        <p:spPr bwMode="auto">
          <a:xfrm>
            <a:off x="304800" y="678426"/>
            <a:ext cx="8498008"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b="1" dirty="0"/>
              <a:t>Sponsor:  </a:t>
            </a:r>
            <a:r>
              <a:rPr lang="en-US" dirty="0"/>
              <a:t>ERCOT</a:t>
            </a:r>
          </a:p>
          <a:p>
            <a:r>
              <a:rPr lang="en-US" b="1" dirty="0"/>
              <a:t>Proposed Effective Date:  </a:t>
            </a:r>
            <a:r>
              <a:rPr lang="en-US" dirty="0"/>
              <a:t>Upon system implementation – Priority 2026; Rank 440</a:t>
            </a:r>
          </a:p>
          <a:p>
            <a:r>
              <a:rPr lang="en-US" b="1" dirty="0"/>
              <a:t>Estimated Impacts:</a:t>
            </a:r>
            <a:r>
              <a:rPr lang="en-US" dirty="0"/>
              <a:t>  Between $3.0M and $5.0M</a:t>
            </a:r>
          </a:p>
          <a:p>
            <a:r>
              <a:rPr lang="en-US" b="1" dirty="0"/>
              <a:t>Revision Description:  </a:t>
            </a:r>
            <a:r>
              <a:rPr lang="en-US" dirty="0"/>
              <a:t>This NPRR develops Dispatchable Reliability Reserve Service (DRRS) as a new Ancillary Service</a:t>
            </a:r>
          </a:p>
          <a:p>
            <a:r>
              <a:rPr lang="en-US" b="1" dirty="0"/>
              <a:t>PRS Decision:</a:t>
            </a:r>
            <a:r>
              <a:rPr lang="en-US" dirty="0"/>
              <a:t>  On 4/15/26, PRS voted to recommend approval of NPRR1309 as amended by the 4/9/26 Joint Commenters comments as revised by PRS and to forward to TAC NPRR1309 and the 11/20/25 Impact Analysis with a recommended priority of 2026 and rank of 440.  There were two opposing votes from the Independent Generator (Jupiter Power, Invenergy) Market Segment and four abstentions from the Independent Power Marketer (IPM) (2) (Tenaska, SENA) and Municipal (2) (Austin Energy, GEUS) Market Segments.</a:t>
            </a:r>
          </a:p>
          <a:p>
            <a:r>
              <a:rPr lang="en-US" b="1" dirty="0"/>
              <a:t>CFSG Review:</a:t>
            </a:r>
            <a:r>
              <a:rPr lang="en-US" dirty="0"/>
              <a:t>  Pending</a:t>
            </a:r>
          </a:p>
        </p:txBody>
      </p:sp>
    </p:spTree>
    <p:extLst>
      <p:ext uri="{BB962C8B-B14F-4D97-AF65-F5344CB8AC3E}">
        <p14:creationId xmlns:p14="http://schemas.microsoft.com/office/powerpoint/2010/main" val="6765493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3B3868-4AFF-D56F-1591-01E8A1FDE381}"/>
            </a:ext>
          </a:extLst>
        </p:cNvPr>
        <p:cNvGrpSpPr/>
        <p:nvPr/>
      </p:nvGrpSpPr>
      <p:grpSpPr>
        <a:xfrm>
          <a:off x="0" y="0"/>
          <a:ext cx="0" cy="0"/>
          <a:chOff x="0" y="0"/>
          <a:chExt cx="0" cy="0"/>
        </a:xfrm>
      </p:grpSpPr>
      <p:sp>
        <p:nvSpPr>
          <p:cNvPr id="14338" name="Title 1">
            <a:extLst>
              <a:ext uri="{FF2B5EF4-FFF2-40B4-BE49-F238E27FC236}">
                <a16:creationId xmlns:a16="http://schemas.microsoft.com/office/drawing/2014/main" id="{CCBCC91C-6935-76D5-30D6-9F477427E68E}"/>
              </a:ext>
            </a:extLst>
          </p:cNvPr>
          <p:cNvSpPr>
            <a:spLocks noGrp="1"/>
          </p:cNvSpPr>
          <p:nvPr>
            <p:ph type="title"/>
          </p:nvPr>
        </p:nvSpPr>
        <p:spPr bwMode="auto">
          <a:xfrm>
            <a:off x="190500" y="125413"/>
            <a:ext cx="8732520" cy="461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marR="0" lvl="0">
              <a:tabLst>
                <a:tab pos="228600" algn="l"/>
              </a:tabLst>
            </a:pPr>
            <a:r>
              <a:rPr lang="en-US" sz="1800" b="1" i="1" dirty="0">
                <a:effectLst/>
                <a:latin typeface="Arial" panose="020B0604020202020204" pitchFamily="34" charset="0"/>
                <a:ea typeface="Times New Roman" panose="02020603050405020304" pitchFamily="18" charset="0"/>
              </a:rPr>
              <a:t>NPRR1318, Specific Exclusion of the Incentive Factor to ERCOT Approved Outside Attorney Fees and Approved Emissions Costs</a:t>
            </a:r>
            <a:endParaRPr lang="en-US" sz="1800" dirty="0">
              <a:effectLst/>
              <a:latin typeface="Times New Roman" panose="02020603050405020304" pitchFamily="18" charset="0"/>
              <a:ea typeface="Times New Roman" panose="02020603050405020304" pitchFamily="18" charset="0"/>
            </a:endParaRPr>
          </a:p>
        </p:txBody>
      </p:sp>
      <p:sp>
        <p:nvSpPr>
          <p:cNvPr id="14339" name="Rectangle 2">
            <a:extLst>
              <a:ext uri="{FF2B5EF4-FFF2-40B4-BE49-F238E27FC236}">
                <a16:creationId xmlns:a16="http://schemas.microsoft.com/office/drawing/2014/main" id="{8C30B920-D41A-0824-130E-37954F997195}"/>
              </a:ext>
            </a:extLst>
          </p:cNvPr>
          <p:cNvSpPr>
            <a:spLocks noChangeArrowheads="1"/>
          </p:cNvSpPr>
          <p:nvPr/>
        </p:nvSpPr>
        <p:spPr bwMode="auto">
          <a:xfrm>
            <a:off x="304800" y="678426"/>
            <a:ext cx="8498008"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b="1" dirty="0"/>
              <a:t>Sponsor:  </a:t>
            </a:r>
            <a:r>
              <a:rPr lang="en-US" dirty="0"/>
              <a:t>ERCOT</a:t>
            </a:r>
          </a:p>
          <a:p>
            <a:r>
              <a:rPr lang="en-US" b="1" dirty="0"/>
              <a:t>Proposed Effective Date:  </a:t>
            </a:r>
            <a:r>
              <a:rPr lang="en-US" dirty="0"/>
              <a:t>The first of the month following PUCT approval</a:t>
            </a:r>
          </a:p>
          <a:p>
            <a:r>
              <a:rPr lang="en-US" b="1" dirty="0"/>
              <a:t>Estimated Impacts:</a:t>
            </a:r>
            <a:r>
              <a:rPr lang="en-US" dirty="0"/>
              <a:t>  No impact</a:t>
            </a:r>
          </a:p>
          <a:p>
            <a:r>
              <a:rPr lang="en-US" b="1" dirty="0"/>
              <a:t>Revision Description:  </a:t>
            </a:r>
            <a:r>
              <a:rPr lang="en-US" dirty="0"/>
              <a:t>This NPRR excludes the Incentive Factor to ERCOT-approved costs related to additional emissions allowance purchases and ERCOT-approved outside attorney fees.</a:t>
            </a:r>
          </a:p>
          <a:p>
            <a:r>
              <a:rPr lang="en-US" b="1" dirty="0"/>
              <a:t>PRS Decision:</a:t>
            </a:r>
            <a:r>
              <a:rPr lang="en-US" dirty="0"/>
              <a:t>  On 3/11/26, PRS voted unanimously to recommend approval of NPRR1318 as submitted.  On 4/15/26, PRS voted unanimously to endorse and forward to TAC the 3/11/26 PRS Report and 12/23/25 Impact Analysis for NPRR1318.</a:t>
            </a:r>
          </a:p>
        </p:txBody>
      </p:sp>
    </p:spTree>
    <p:extLst>
      <p:ext uri="{BB962C8B-B14F-4D97-AF65-F5344CB8AC3E}">
        <p14:creationId xmlns:p14="http://schemas.microsoft.com/office/powerpoint/2010/main" val="77688992"/>
      </p:ext>
    </p:extLst>
  </p:cSld>
  <p:clrMapOvr>
    <a:masterClrMapping/>
  </p:clrMapOvr>
</p:sld>
</file>

<file path=ppt/theme/theme1.xml><?xml version="1.0" encoding="utf-8"?>
<a:theme xmlns:a="http://schemas.openxmlformats.org/drawingml/2006/main" name="Custom Design">
  <a:themeElements>
    <a:clrScheme name="ERCOT">
      <a:dk1>
        <a:sysClr val="windowText" lastClr="000000"/>
      </a:dk1>
      <a:lt1>
        <a:sysClr val="window" lastClr="FFFFFF"/>
      </a:lt1>
      <a:dk2>
        <a:srgbClr val="00385E"/>
      </a:dk2>
      <a:lt2>
        <a:srgbClr val="EEECE1"/>
      </a:lt2>
      <a:accent1>
        <a:srgbClr val="008373"/>
      </a:accent1>
      <a:accent2>
        <a:srgbClr val="1B5026"/>
      </a:accent2>
      <a:accent3>
        <a:srgbClr val="0F1423"/>
      </a:accent3>
      <a:accent4>
        <a:srgbClr val="400E22"/>
      </a:accent4>
      <a:accent5>
        <a:srgbClr val="E5E5E2"/>
      </a:accent5>
      <a:accent6>
        <a:srgbClr val="86878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ERCOT Identity">
      <a:dk1>
        <a:sysClr val="windowText" lastClr="000000"/>
      </a:dk1>
      <a:lt1>
        <a:srgbClr val="FFFFFF"/>
      </a:lt1>
      <a:dk2>
        <a:srgbClr val="5B6770"/>
      </a:dk2>
      <a:lt2>
        <a:srgbClr val="FFFFFF"/>
      </a:lt2>
      <a:accent1>
        <a:srgbClr val="00ACC8"/>
      </a:accent1>
      <a:accent2>
        <a:srgbClr val="5B6770"/>
      </a:accent2>
      <a:accent3>
        <a:srgbClr val="00CE7D"/>
      </a:accent3>
      <a:accent4>
        <a:srgbClr val="003764"/>
      </a:accent4>
      <a:accent5>
        <a:srgbClr val="6650B1"/>
      </a:accent5>
      <a:accent6>
        <a:srgbClr val="910258"/>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e50c2e4a-fb1d-4161-81b9-5623c3f0c82b"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9DE1FCA776AD4B44B81A57B059081B18" ma:contentTypeVersion="13" ma:contentTypeDescription="Create a new document." ma:contentTypeScope="" ma:versionID="fe60fa9c7b42e341b3a94d1b98563975">
  <xsd:schema xmlns:xsd="http://www.w3.org/2001/XMLSchema" xmlns:xs="http://www.w3.org/2001/XMLSchema" xmlns:p="http://schemas.microsoft.com/office/2006/metadata/properties" xmlns:ns3="e50c2e4a-fb1d-4161-81b9-5623c3f0c82b" xmlns:ns4="cab09d9c-5730-44ce-a74a-32ebb28ed15c" targetNamespace="http://schemas.microsoft.com/office/2006/metadata/properties" ma:root="true" ma:fieldsID="e8595675dc1099f704350096caffe64b" ns3:_="" ns4:_="">
    <xsd:import namespace="e50c2e4a-fb1d-4161-81b9-5623c3f0c82b"/>
    <xsd:import namespace="cab09d9c-5730-44ce-a74a-32ebb28ed15c"/>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3:_activity" minOccurs="0"/>
                <xsd:element ref="ns4:SharedWithUsers" minOccurs="0"/>
                <xsd:element ref="ns4:SharedWithDetails" minOccurs="0"/>
                <xsd:element ref="ns4:SharingHintHash" minOccurs="0"/>
                <xsd:element ref="ns3:MediaServiceObjectDetectorVersions" minOccurs="0"/>
                <xsd:element ref="ns3:MediaServiceSearchProperties" minOccurs="0"/>
                <xsd:element ref="ns3: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50c2e4a-fb1d-4161-81b9-5623c3f0c82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_activity" ma:index="14" nillable="true" ma:displayName="_activity" ma:hidden="true" ma:internalName="_activity">
      <xsd:simpleType>
        <xsd:restriction base="dms:Note"/>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SearchProperties" ma:index="19" nillable="true" ma:displayName="MediaServiceSearchProperties" ma:hidden="true" ma:internalName="MediaServiceSearchProperties" ma:readOnly="true">
      <xsd:simpleType>
        <xsd:restriction base="dms:Note"/>
      </xsd:simpleType>
    </xsd:element>
    <xsd:element name="MediaServiceDateTaken" ma:index="20" nillable="true" ma:displayName="MediaServiceDateTaken" ma:hidden="true" ma:indexed="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ab09d9c-5730-44ce-a74a-32ebb28ed15c"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SharingHintHash" ma:index="17"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3AD6A9D-E05D-44AF-B5F9-103C86E8102F}">
  <ds:schemaRefs>
    <ds:schemaRef ds:uri="http://schemas.microsoft.com/office/2006/metadata/properties"/>
    <ds:schemaRef ds:uri="http://schemas.openxmlformats.org/package/2006/metadata/core-properties"/>
    <ds:schemaRef ds:uri="cab09d9c-5730-44ce-a74a-32ebb28ed15c"/>
    <ds:schemaRef ds:uri="http://purl.org/dc/dcmitype/"/>
    <ds:schemaRef ds:uri="http://schemas.microsoft.com/office/2006/documentManagement/types"/>
    <ds:schemaRef ds:uri="http://www.w3.org/XML/1998/namespace"/>
    <ds:schemaRef ds:uri="http://purl.org/dc/elements/1.1/"/>
    <ds:schemaRef ds:uri="http://schemas.microsoft.com/office/infopath/2007/PartnerControls"/>
    <ds:schemaRef ds:uri="e50c2e4a-fb1d-4161-81b9-5623c3f0c82b"/>
    <ds:schemaRef ds:uri="http://purl.org/dc/terms/"/>
  </ds:schemaRefs>
</ds:datastoreItem>
</file>

<file path=customXml/itemProps2.xml><?xml version="1.0" encoding="utf-8"?>
<ds:datastoreItem xmlns:ds="http://schemas.openxmlformats.org/officeDocument/2006/customXml" ds:itemID="{0C97800A-BE2F-40E8-B825-62A342FA6EF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50c2e4a-fb1d-4161-81b9-5623c3f0c82b"/>
    <ds:schemaRef ds:uri="cab09d9c-5730-44ce-a74a-32ebb28ed15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C7E3026-0090-4E01-86BD-859EA9BC8A0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11026</TotalTime>
  <Words>1492</Words>
  <Application>Microsoft Office PowerPoint</Application>
  <PresentationFormat>On-screen Show (4:3)</PresentationFormat>
  <Paragraphs>227</Paragraphs>
  <Slides>12</Slides>
  <Notes>11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12</vt:i4>
      </vt:variant>
    </vt:vector>
  </HeadingPairs>
  <TitlesOfParts>
    <vt:vector size="19" baseType="lpstr">
      <vt:lpstr>Arial</vt:lpstr>
      <vt:lpstr>Calibri</vt:lpstr>
      <vt:lpstr>Courier New</vt:lpstr>
      <vt:lpstr>Times New Roman</vt:lpstr>
      <vt:lpstr>Wingdings</vt:lpstr>
      <vt:lpstr>Custom Design</vt:lpstr>
      <vt:lpstr>Office Theme</vt:lpstr>
      <vt:lpstr>PowerPoint Presentation</vt:lpstr>
      <vt:lpstr>Summary of PRS Update</vt:lpstr>
      <vt:lpstr>Summary of PRS Update</vt:lpstr>
      <vt:lpstr>Appendix</vt:lpstr>
      <vt:lpstr>NPRR1302, Addition of a Market Participant Service Portal within the MIS Certified Area and Revision of Forms</vt:lpstr>
      <vt:lpstr>NPRR1306, Removal of Digital Certificate References for Market Participants with ERCOT MIS Access</vt:lpstr>
      <vt:lpstr>NPRR1308, Board Priority - Related to NOGRR282, Large Computational Load Ride-Through Requirements – URGENT</vt:lpstr>
      <vt:lpstr>NPRR1309, Board Priority - Dispatchable Reliability Reserve Service Ancillary Service</vt:lpstr>
      <vt:lpstr>NPRR1318, Specific Exclusion of the Incentive Factor to ERCOT Approved Outside Attorney Fees and Approved Emissions Costs</vt:lpstr>
      <vt:lpstr>NPRR1322, 60-Day Disclosure of the Day-Ahead Market (DAM) Ancillary Service Only Offer Awards</vt:lpstr>
      <vt:lpstr>NPRR1324, Clarification of the Process to Determine RUC Warmth State</vt:lpstr>
      <vt:lpstr>2026 Release Targets – Approved NPRRs / SCRs / xGRRs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FileNewTemplate</dc:title>
  <dc:creator>Diana</dc:creator>
  <cp:lastModifiedBy>NWJ TEX 042326</cp:lastModifiedBy>
  <cp:revision>665</cp:revision>
  <cp:lastPrinted>2013-01-30T23:16:36Z</cp:lastPrinted>
  <dcterms:created xsi:type="dcterms:W3CDTF">2010-04-12T23:12:02Z</dcterms:created>
  <dcterms:modified xsi:type="dcterms:W3CDTF">2026-04-23T19:25:58Z</dcterms:modified>
  <cp:contentStatus>Draft</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0x0101009DE1FCA776AD4B44B81A57B059081B18</vt:lpwstr>
  </property>
  <property fmtid="{D5CDD505-2E9C-101B-9397-08002B2CF9AE}" pid="3" name="MSIP_Label_7084cbda-52b8-46fb-a7b7-cb5bd465ed85_Enabled">
    <vt:lpwstr>true</vt:lpwstr>
  </property>
  <property fmtid="{D5CDD505-2E9C-101B-9397-08002B2CF9AE}" pid="4" name="MSIP_Label_7084cbda-52b8-46fb-a7b7-cb5bd465ed85_SetDate">
    <vt:lpwstr>2023-07-14T17:21:52Z</vt:lpwstr>
  </property>
  <property fmtid="{D5CDD505-2E9C-101B-9397-08002B2CF9AE}" pid="5" name="MSIP_Label_7084cbda-52b8-46fb-a7b7-cb5bd465ed85_Method">
    <vt:lpwstr>Standard</vt:lpwstr>
  </property>
  <property fmtid="{D5CDD505-2E9C-101B-9397-08002B2CF9AE}" pid="6" name="MSIP_Label_7084cbda-52b8-46fb-a7b7-cb5bd465ed85_Name">
    <vt:lpwstr>Internal</vt:lpwstr>
  </property>
  <property fmtid="{D5CDD505-2E9C-101B-9397-08002B2CF9AE}" pid="7" name="MSIP_Label_7084cbda-52b8-46fb-a7b7-cb5bd465ed85_SiteId">
    <vt:lpwstr>0afb747d-bff7-4596-a9fc-950ef9e0ec45</vt:lpwstr>
  </property>
  <property fmtid="{D5CDD505-2E9C-101B-9397-08002B2CF9AE}" pid="8" name="MSIP_Label_7084cbda-52b8-46fb-a7b7-cb5bd465ed85_ActionId">
    <vt:lpwstr>d8e5c145-1c97-4dfa-ac29-6cd666e16cb8</vt:lpwstr>
  </property>
  <property fmtid="{D5CDD505-2E9C-101B-9397-08002B2CF9AE}" pid="9" name="MSIP_Label_7084cbda-52b8-46fb-a7b7-cb5bd465ed85_ContentBits">
    <vt:lpwstr>0</vt:lpwstr>
  </property>
</Properties>
</file>